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71"/>
  </p:notesMasterIdLst>
  <p:sldIdLst>
    <p:sldId id="271" r:id="rId5"/>
    <p:sldId id="346" r:id="rId6"/>
    <p:sldId id="352" r:id="rId7"/>
    <p:sldId id="348" r:id="rId8"/>
    <p:sldId id="349" r:id="rId9"/>
    <p:sldId id="350" r:id="rId10"/>
    <p:sldId id="345" r:id="rId11"/>
    <p:sldId id="317" r:id="rId12"/>
    <p:sldId id="316" r:id="rId13"/>
    <p:sldId id="315" r:id="rId14"/>
    <p:sldId id="320" r:id="rId15"/>
    <p:sldId id="313" r:id="rId16"/>
    <p:sldId id="312" r:id="rId17"/>
    <p:sldId id="319" r:id="rId18"/>
    <p:sldId id="332" r:id="rId19"/>
    <p:sldId id="334" r:id="rId20"/>
    <p:sldId id="318" r:id="rId21"/>
    <p:sldId id="353" r:id="rId22"/>
    <p:sldId id="355" r:id="rId23"/>
    <p:sldId id="354" r:id="rId24"/>
    <p:sldId id="356" r:id="rId25"/>
    <p:sldId id="311" r:id="rId26"/>
    <p:sldId id="302" r:id="rId27"/>
    <p:sldId id="301" r:id="rId28"/>
    <p:sldId id="300" r:id="rId29"/>
    <p:sldId id="331" r:id="rId30"/>
    <p:sldId id="298" r:id="rId31"/>
    <p:sldId id="297" r:id="rId32"/>
    <p:sldId id="321" r:id="rId33"/>
    <p:sldId id="329" r:id="rId34"/>
    <p:sldId id="328" r:id="rId35"/>
    <p:sldId id="357" r:id="rId36"/>
    <p:sldId id="337" r:id="rId37"/>
    <p:sldId id="325" r:id="rId38"/>
    <p:sldId id="324" r:id="rId39"/>
    <p:sldId id="322" r:id="rId40"/>
    <p:sldId id="273" r:id="rId41"/>
    <p:sldId id="290" r:id="rId42"/>
    <p:sldId id="291" r:id="rId43"/>
    <p:sldId id="292" r:id="rId44"/>
    <p:sldId id="293" r:id="rId45"/>
    <p:sldId id="294" r:id="rId46"/>
    <p:sldId id="295" r:id="rId47"/>
    <p:sldId id="296" r:id="rId48"/>
    <p:sldId id="303" r:id="rId49"/>
    <p:sldId id="304" r:id="rId50"/>
    <p:sldId id="305" r:id="rId51"/>
    <p:sldId id="336" r:id="rId52"/>
    <p:sldId id="307" r:id="rId53"/>
    <p:sldId id="308" r:id="rId54"/>
    <p:sldId id="310" r:id="rId55"/>
    <p:sldId id="272" r:id="rId56"/>
    <p:sldId id="276" r:id="rId57"/>
    <p:sldId id="277" r:id="rId58"/>
    <p:sldId id="278" r:id="rId59"/>
    <p:sldId id="279" r:id="rId60"/>
    <p:sldId id="280" r:id="rId61"/>
    <p:sldId id="281" r:id="rId62"/>
    <p:sldId id="282" r:id="rId63"/>
    <p:sldId id="285" r:id="rId64"/>
    <p:sldId id="284" r:id="rId65"/>
    <p:sldId id="283" r:id="rId66"/>
    <p:sldId id="286" r:id="rId67"/>
    <p:sldId id="287" r:id="rId68"/>
    <p:sldId id="288" r:id="rId69"/>
    <p:sldId id="28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C2A2A-54B9-4F75-8031-24B7E2A2EE9B}" v="396" dt="2023-03-28T16:32:59.364"/>
    <p1510:client id="{315FED27-8F7F-49A0-8F4E-D6C0C06AE202}" v="725" dt="2023-03-28T07:22:06.687"/>
    <p1510:client id="{636AA62E-47D2-48A8-AEF4-4710658F0CC6}" v="30" dt="2023-03-28T18:50:24.436"/>
    <p1510:client id="{67312D47-3638-4949-82B7-E1AAA31A483D}" v="5184" dt="2023-03-29T06:23:55.674"/>
    <p1510:client id="{69CE86DD-7884-E260-A785-017A59BC6002}" v="107" dt="2023-03-28T09:43:21.717"/>
    <p1510:client id="{7D49B823-6809-4C0B-B22D-50980EDD3486}" v="12" dt="2023-03-29T04:30:59.341"/>
    <p1510:client id="{AA627FC3-1CF2-944E-B16C-2A4A1D1F802F}" v="2618" dt="2023-03-29T05:56:52.093"/>
    <p1510:client id="{AE23CEDA-76A4-4B2C-ACF5-12A5263FF1CD}" v="384" dt="2023-03-28T15:16:36.118"/>
    <p1510:client id="{AEF51496-14E0-294F-B527-F93CDB0C6787}" v="253" dt="2023-03-29T05:30:1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3:14:46.131"/>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6F9CE-ECDE-4EA8-B685-C609E92BAB24}"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C5363-19DB-454A-9387-AF6952335FEA}" type="slidenum">
              <a:rPr lang="en-US" smtClean="0"/>
              <a:t>‹#›</a:t>
            </a:fld>
            <a:endParaRPr lang="en-US"/>
          </a:p>
        </p:txBody>
      </p:sp>
    </p:spTree>
    <p:extLst>
      <p:ext uri="{BB962C8B-B14F-4D97-AF65-F5344CB8AC3E}">
        <p14:creationId xmlns:p14="http://schemas.microsoft.com/office/powerpoint/2010/main" val="15866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1</a:t>
            </a:fld>
            <a:endParaRPr lang="en-LK"/>
          </a:p>
        </p:txBody>
      </p:sp>
    </p:spTree>
    <p:extLst>
      <p:ext uri="{BB962C8B-B14F-4D97-AF65-F5344CB8AC3E}">
        <p14:creationId xmlns:p14="http://schemas.microsoft.com/office/powerpoint/2010/main" val="289635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D1D5DB"/>
                </a:solidFill>
                <a:effectLst/>
                <a:latin typeface="Söhne"/>
              </a:rPr>
              <a:t>Commercial potential: A crop rotation planning system for organic farming that utilizes precision agriculture data has significant commercial potential due to the increasing demand for organic food and sustainable agriculture.</a:t>
            </a:r>
          </a:p>
          <a:p>
            <a:pPr algn="l">
              <a:buFont typeface="Arial" panose="020B0604020202020204" pitchFamily="34" charset="0"/>
              <a:buChar char="•"/>
            </a:pPr>
            <a:r>
              <a:rPr lang="en-US" b="0" i="0">
                <a:solidFill>
                  <a:srgbClr val="D1D5DB"/>
                </a:solidFill>
                <a:effectLst/>
                <a:latin typeface="Söhne"/>
              </a:rPr>
              <a:t>Licensing: The software can be licensed to farming equipment and technology companies that offer precision agriculture solutions to integrate the crop rotation planning system into their existing product offerings.</a:t>
            </a:r>
          </a:p>
          <a:p>
            <a:pPr algn="l">
              <a:buFont typeface="Arial" panose="020B0604020202020204" pitchFamily="34" charset="0"/>
              <a:buChar char="•"/>
            </a:pPr>
            <a:r>
              <a:rPr lang="en-US" b="0" i="0">
                <a:solidFill>
                  <a:srgbClr val="D1D5DB"/>
                </a:solidFill>
                <a:effectLst/>
                <a:latin typeface="Söhne"/>
              </a:rPr>
              <a:t>Subscription-based service: Another option is to offer the software as a subscription-based service directly to farmers, through partnerships with agriculture consultants, cooperatives, or organic certification organizations.</a:t>
            </a:r>
          </a:p>
          <a:p>
            <a:pPr algn="l">
              <a:buFont typeface="Arial" panose="020B0604020202020204" pitchFamily="34" charset="0"/>
              <a:buChar char="•"/>
            </a:pPr>
            <a:r>
              <a:rPr lang="en-US" b="0" i="0">
                <a:solidFill>
                  <a:srgbClr val="D1D5DB"/>
                </a:solidFill>
                <a:effectLst/>
                <a:latin typeface="Söhne"/>
              </a:rPr>
              <a:t>Promotion: Attend farming and agriculture technology conferences and trade shows, connect with industry influencers and potential customers through social media and targeted advertising, and develop case studies and success stories to showcase the benefits of the software.</a:t>
            </a:r>
          </a:p>
          <a:p>
            <a:pPr algn="l">
              <a:buFont typeface="Arial" panose="020B0604020202020204" pitchFamily="34" charset="0"/>
              <a:buChar char="•"/>
            </a:pPr>
            <a:r>
              <a:rPr lang="en-US" b="0" i="0">
                <a:solidFill>
                  <a:srgbClr val="D1D5DB"/>
                </a:solidFill>
                <a:effectLst/>
                <a:latin typeface="Söhne"/>
              </a:rPr>
              <a:t>Key to success: Demonstrate the value and benefits of the software to farmers, and establish a strong network of industry partners and customers.</a:t>
            </a:r>
          </a:p>
          <a:p>
            <a:endParaRPr lang="en-US"/>
          </a:p>
        </p:txBody>
      </p:sp>
      <p:sp>
        <p:nvSpPr>
          <p:cNvPr id="4" name="Slide Number Placeholder 3"/>
          <p:cNvSpPr>
            <a:spLocks noGrp="1"/>
          </p:cNvSpPr>
          <p:nvPr>
            <p:ph type="sldNum" sz="quarter" idx="5"/>
          </p:nvPr>
        </p:nvSpPr>
        <p:spPr/>
        <p:txBody>
          <a:bodyPr/>
          <a:lstStyle/>
          <a:p>
            <a:fld id="{471C5363-19DB-454A-9387-AF6952335FEA}" type="slidenum">
              <a:rPr lang="en-US" smtClean="0"/>
              <a:t>65</a:t>
            </a:fld>
            <a:endParaRPr lang="en-US"/>
          </a:p>
        </p:txBody>
      </p:sp>
    </p:spTree>
    <p:extLst>
      <p:ext uri="{BB962C8B-B14F-4D97-AF65-F5344CB8AC3E}">
        <p14:creationId xmlns:p14="http://schemas.microsoft.com/office/powerpoint/2010/main" val="362626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a:t>
            </a:fld>
            <a:endParaRPr lang="en-LK"/>
          </a:p>
        </p:txBody>
      </p:sp>
    </p:spTree>
    <p:extLst>
      <p:ext uri="{BB962C8B-B14F-4D97-AF65-F5344CB8AC3E}">
        <p14:creationId xmlns:p14="http://schemas.microsoft.com/office/powerpoint/2010/main" val="11964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4</a:t>
            </a:fld>
            <a:endParaRPr lang="en-LK"/>
          </a:p>
        </p:txBody>
      </p:sp>
    </p:spTree>
    <p:extLst>
      <p:ext uri="{BB962C8B-B14F-4D97-AF65-F5344CB8AC3E}">
        <p14:creationId xmlns:p14="http://schemas.microsoft.com/office/powerpoint/2010/main" val="139707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5</a:t>
            </a:fld>
            <a:endParaRPr lang="en-LK"/>
          </a:p>
        </p:txBody>
      </p:sp>
    </p:spTree>
    <p:extLst>
      <p:ext uri="{BB962C8B-B14F-4D97-AF65-F5344CB8AC3E}">
        <p14:creationId xmlns:p14="http://schemas.microsoft.com/office/powerpoint/2010/main" val="9287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6</a:t>
            </a:fld>
            <a:endParaRPr lang="en-LK"/>
          </a:p>
        </p:txBody>
      </p:sp>
    </p:spTree>
    <p:extLst>
      <p:ext uri="{BB962C8B-B14F-4D97-AF65-F5344CB8AC3E}">
        <p14:creationId xmlns:p14="http://schemas.microsoft.com/office/powerpoint/2010/main" val="233149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7</a:t>
            </a:fld>
            <a:endParaRPr lang="en-LK"/>
          </a:p>
        </p:txBody>
      </p:sp>
    </p:spTree>
    <p:extLst>
      <p:ext uri="{BB962C8B-B14F-4D97-AF65-F5344CB8AC3E}">
        <p14:creationId xmlns:p14="http://schemas.microsoft.com/office/powerpoint/2010/main" val="41234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22</a:t>
            </a:fld>
            <a:endParaRPr lang="en-LK"/>
          </a:p>
        </p:txBody>
      </p:sp>
    </p:spTree>
    <p:extLst>
      <p:ext uri="{BB962C8B-B14F-4D97-AF65-F5344CB8AC3E}">
        <p14:creationId xmlns:p14="http://schemas.microsoft.com/office/powerpoint/2010/main" val="222533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37</a:t>
            </a:fld>
            <a:endParaRPr lang="en-LK"/>
          </a:p>
        </p:txBody>
      </p:sp>
    </p:spTree>
    <p:extLst>
      <p:ext uri="{BB962C8B-B14F-4D97-AF65-F5344CB8AC3E}">
        <p14:creationId xmlns:p14="http://schemas.microsoft.com/office/powerpoint/2010/main" val="53751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EAA9CA-0D22-0346-9AD8-CC5B935AC74C}" type="slidenum">
              <a:rPr lang="en-LK" smtClean="0"/>
              <a:t>52</a:t>
            </a:fld>
            <a:endParaRPr lang="en-LK"/>
          </a:p>
        </p:txBody>
      </p:sp>
    </p:spTree>
    <p:extLst>
      <p:ext uri="{BB962C8B-B14F-4D97-AF65-F5344CB8AC3E}">
        <p14:creationId xmlns:p14="http://schemas.microsoft.com/office/powerpoint/2010/main" val="268328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1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0020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4372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5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37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4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460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95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593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85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48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918140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dpi.com/1424-8220/23/1/403" TargetMode="External"/><Relationship Id="rId2" Type="http://schemas.openxmlformats.org/officeDocument/2006/relationships/hyperlink" Target="https://ieeexplore.ieee.org/document/9885371"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mdpi.com/2073-431X/12/3/61" TargetMode="External"/><Relationship Id="rId4" Type="http://schemas.openxmlformats.org/officeDocument/2006/relationships/hyperlink" Target="https://www.researchgate.net/publication/323441584_Multi-Objective_Optimum_Solutions_for_IoT-Based_Feature_Models_of_Software_Product_Lin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knowledgebank.irri.org/step-by-step-production/growth/soilfertility/leaf-color-chart" TargetMode="External"/><Relationship Id="rId2" Type="http://schemas.openxmlformats.org/officeDocument/2006/relationships/hyperlink" Target="https://attra.ncat.org/publication/tipsheet-crop-rotation-in-organic-farmingsystem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customXml" Target="../ink/ink1.xml"/><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1</a:t>
            </a:fld>
            <a:endParaRPr lang="en-US">
              <a:solidFill>
                <a:prstClr val="black"/>
              </a:solidFill>
              <a:latin typeface="Cambria"/>
            </a:endParaRPr>
          </a:p>
        </p:txBody>
      </p:sp>
      <p:sp>
        <p:nvSpPr>
          <p:cNvPr id="7" name="TextBox 6">
            <a:extLst>
              <a:ext uri="{FF2B5EF4-FFF2-40B4-BE49-F238E27FC236}">
                <a16:creationId xmlns:a16="http://schemas.microsoft.com/office/drawing/2014/main" id="{00AF1EFF-63F5-E1EA-F03A-D3CA97D34091}"/>
              </a:ext>
            </a:extLst>
          </p:cNvPr>
          <p:cNvSpPr txBox="1"/>
          <p:nvPr/>
        </p:nvSpPr>
        <p:spPr>
          <a:xfrm>
            <a:off x="809625" y="1628775"/>
            <a:ext cx="106013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ea typeface="+mn-lt"/>
                <a:cs typeface="+mn-lt"/>
              </a:rPr>
              <a:t>SMART SYSTEM FOR OPTIMIZED ORGANIC CROP ROTATION USING PRECISION AGRICULTURE DATA</a:t>
            </a:r>
            <a:r>
              <a:rPr lang="en-US" sz="4000">
                <a:ea typeface="+mn-lt"/>
                <a:cs typeface="+mn-lt"/>
              </a:rPr>
              <a:t> </a:t>
            </a:r>
            <a:endParaRPr lang="en-US" sz="4000"/>
          </a:p>
        </p:txBody>
      </p:sp>
      <p:sp>
        <p:nvSpPr>
          <p:cNvPr id="10" name="TextBox 9">
            <a:extLst>
              <a:ext uri="{FF2B5EF4-FFF2-40B4-BE49-F238E27FC236}">
                <a16:creationId xmlns:a16="http://schemas.microsoft.com/office/drawing/2014/main" id="{D4FD4CAE-1920-83C8-B73E-55DE0CF7A9DA}"/>
              </a:ext>
            </a:extLst>
          </p:cNvPr>
          <p:cNvSpPr txBox="1"/>
          <p:nvPr/>
        </p:nvSpPr>
        <p:spPr>
          <a:xfrm>
            <a:off x="8242852" y="3293268"/>
            <a:ext cx="315381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Project ID : TMP-23-113</a:t>
            </a:r>
            <a:endParaRPr lang="en-US" sz="2000"/>
          </a:p>
        </p:txBody>
      </p:sp>
    </p:spTree>
    <p:extLst>
      <p:ext uri="{BB962C8B-B14F-4D97-AF65-F5344CB8AC3E}">
        <p14:creationId xmlns:p14="http://schemas.microsoft.com/office/powerpoint/2010/main" val="237820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GB"/>
              <a:t>Using IOT devices for </a:t>
            </a:r>
            <a:r>
              <a:rPr lang="en-GB" err="1"/>
              <a:t>gtaher</a:t>
            </a:r>
            <a:r>
              <a:rPr lang="en-GB"/>
              <a:t> real time soil data</a:t>
            </a:r>
          </a:p>
          <a:p>
            <a:r>
              <a:rPr lang="en-GB"/>
              <a:t>I</a:t>
            </a:r>
            <a:r>
              <a:rPr lang="en-GB" b="0" i="0">
                <a:effectLst/>
              </a:rPr>
              <a:t>ntegrating IoT devices with optimization algorithms for crop selection</a:t>
            </a:r>
          </a:p>
          <a:p>
            <a:r>
              <a:rPr lang="en-GB" b="0" i="0">
                <a:effectLst/>
              </a:rPr>
              <a:t>Software solution that equipped with </a:t>
            </a:r>
            <a:r>
              <a:rPr lang="en-GB"/>
              <a:t>IOT devices to suggest crops using </a:t>
            </a:r>
            <a:r>
              <a:rPr lang="en-US"/>
              <a:t>Multi objective optimization techniques.</a:t>
            </a:r>
            <a:endParaRPr lang="en-LK"/>
          </a:p>
          <a:p>
            <a:endParaRPr lang="en-GB" b="0" i="0">
              <a:effectLst/>
              <a:latin typeface="Söhne"/>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45141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199" y="179388"/>
            <a:ext cx="10196385" cy="276999"/>
          </a:xfrm>
        </p:spPr>
        <p:txBody>
          <a:bodyPr>
            <a:normAutofit fontScale="90000"/>
          </a:bodyPr>
          <a:lstStyle/>
          <a:p>
            <a:pPr algn="ctr"/>
            <a:r>
              <a:rPr lang="en-US"/>
              <a:t>Research Gap Summary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graphicFrame>
        <p:nvGraphicFramePr>
          <p:cNvPr id="8" name="Table 8">
            <a:extLst>
              <a:ext uri="{FF2B5EF4-FFF2-40B4-BE49-F238E27FC236}">
                <a16:creationId xmlns:a16="http://schemas.microsoft.com/office/drawing/2014/main" id="{01C50C60-DF50-EE95-EEB8-FB3457669EC0}"/>
              </a:ext>
            </a:extLst>
          </p:cNvPr>
          <p:cNvGraphicFramePr>
            <a:graphicFrameLocks noGrp="1"/>
          </p:cNvGraphicFramePr>
          <p:nvPr>
            <p:extLst>
              <p:ext uri="{D42A27DB-BD31-4B8C-83A1-F6EECF244321}">
                <p14:modId xmlns:p14="http://schemas.microsoft.com/office/powerpoint/2010/main" val="2721857538"/>
              </p:ext>
            </p:extLst>
          </p:nvPr>
        </p:nvGraphicFramePr>
        <p:xfrm>
          <a:off x="499730" y="595423"/>
          <a:ext cx="11406377" cy="5695230"/>
        </p:xfrm>
        <a:graphic>
          <a:graphicData uri="http://schemas.openxmlformats.org/drawingml/2006/table">
            <a:tbl>
              <a:tblPr firstRow="1" bandRow="1">
                <a:tableStyleId>{7DF18680-E054-41AD-8BC1-D1AEF772440D}</a:tableStyleId>
              </a:tblPr>
              <a:tblGrid>
                <a:gridCol w="2739734">
                  <a:extLst>
                    <a:ext uri="{9D8B030D-6E8A-4147-A177-3AD203B41FA5}">
                      <a16:colId xmlns:a16="http://schemas.microsoft.com/office/drawing/2014/main" val="3897419668"/>
                    </a:ext>
                  </a:extLst>
                </a:gridCol>
                <a:gridCol w="1802973">
                  <a:extLst>
                    <a:ext uri="{9D8B030D-6E8A-4147-A177-3AD203B41FA5}">
                      <a16:colId xmlns:a16="http://schemas.microsoft.com/office/drawing/2014/main" val="4239812186"/>
                    </a:ext>
                  </a:extLst>
                </a:gridCol>
                <a:gridCol w="1765415">
                  <a:extLst>
                    <a:ext uri="{9D8B030D-6E8A-4147-A177-3AD203B41FA5}">
                      <a16:colId xmlns:a16="http://schemas.microsoft.com/office/drawing/2014/main" val="4093210831"/>
                    </a:ext>
                  </a:extLst>
                </a:gridCol>
                <a:gridCol w="1864411">
                  <a:extLst>
                    <a:ext uri="{9D8B030D-6E8A-4147-A177-3AD203B41FA5}">
                      <a16:colId xmlns:a16="http://schemas.microsoft.com/office/drawing/2014/main" val="2316367134"/>
                    </a:ext>
                  </a:extLst>
                </a:gridCol>
                <a:gridCol w="1718121">
                  <a:extLst>
                    <a:ext uri="{9D8B030D-6E8A-4147-A177-3AD203B41FA5}">
                      <a16:colId xmlns:a16="http://schemas.microsoft.com/office/drawing/2014/main" val="3449148943"/>
                    </a:ext>
                  </a:extLst>
                </a:gridCol>
                <a:gridCol w="1515723">
                  <a:extLst>
                    <a:ext uri="{9D8B030D-6E8A-4147-A177-3AD203B41FA5}">
                      <a16:colId xmlns:a16="http://schemas.microsoft.com/office/drawing/2014/main" val="626826855"/>
                    </a:ext>
                  </a:extLst>
                </a:gridCol>
              </a:tblGrid>
              <a:tr h="2244916">
                <a:tc>
                  <a:txBody>
                    <a:bodyPr/>
                    <a:lstStyle/>
                    <a:p>
                      <a:r>
                        <a:rPr lang="en-US">
                          <a:solidFill>
                            <a:schemeClr val="tx1"/>
                          </a:solidFill>
                        </a:rPr>
                        <a:t>App/Feature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a:solidFill>
                            <a:schemeClr val="tx1"/>
                          </a:solidFill>
                          <a:effectLst/>
                          <a:latin typeface="+mn-lt"/>
                          <a:ea typeface="+mn-ea"/>
                          <a:cs typeface="+mn-cs"/>
                        </a:rPr>
                        <a:t>IoT based Soil Nutrients Analysis and Monitoring System for Smart Agriculture[1]</a:t>
                      </a:r>
                    </a:p>
                    <a:p>
                      <a:endParaRPr lang="en-US">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a:solidFill>
                            <a:schemeClr val="tx1"/>
                          </a:solidFill>
                          <a:effectLst/>
                          <a:latin typeface="+mn-lt"/>
                          <a:ea typeface="+mn-ea"/>
                          <a:cs typeface="+mn-cs"/>
                        </a:rPr>
                        <a:t>IoT-Based Systems for Soil Nutrients Assessment in Horticulture[2] </a:t>
                      </a:r>
                    </a:p>
                  </a:txBody>
                  <a:tcPr/>
                </a:tc>
                <a:tc>
                  <a:txBody>
                    <a:bodyPr/>
                    <a:lstStyle/>
                    <a:p>
                      <a:pPr algn="ctr"/>
                      <a:r>
                        <a:rPr lang="en-GB" sz="1600" b="1" i="0" kern="1200">
                          <a:solidFill>
                            <a:schemeClr val="tx1"/>
                          </a:solidFill>
                          <a:effectLst/>
                          <a:latin typeface="+mn-lt"/>
                          <a:ea typeface="+mn-ea"/>
                          <a:cs typeface="+mn-cs"/>
                        </a:rPr>
                        <a:t>Multi-Objective Optimum Solutions for IoT-Based Feature Models of Software Product Line[3]</a:t>
                      </a:r>
                    </a:p>
                    <a:p>
                      <a:endParaRPr lang="en-US" sz="160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a:solidFill>
                            <a:schemeClr val="tx1"/>
                          </a:solidFill>
                          <a:effectLst/>
                          <a:latin typeface="+mn-lt"/>
                          <a:ea typeface="+mn-ea"/>
                          <a:cs typeface="+mn-cs"/>
                        </a:rPr>
                        <a:t>IoT-Enabled Soil Nutrient Analysis and Crop Recommendation Model for Precision Agriculture[4]</a:t>
                      </a:r>
                    </a:p>
                    <a:p>
                      <a:endParaRPr lang="en-US"/>
                    </a:p>
                  </a:txBody>
                  <a:tcPr/>
                </a:tc>
                <a:tc>
                  <a:txBody>
                    <a:bodyPr/>
                    <a:lstStyle/>
                    <a:p>
                      <a:r>
                        <a:rPr lang="en-US" sz="1600">
                          <a:solidFill>
                            <a:schemeClr val="tx1"/>
                          </a:solidFill>
                        </a:rPr>
                        <a:t>Our solution</a:t>
                      </a:r>
                    </a:p>
                  </a:txBody>
                  <a:tcPr/>
                </a:tc>
                <a:extLst>
                  <a:ext uri="{0D108BD9-81ED-4DB2-BD59-A6C34878D82A}">
                    <a16:rowId xmlns:a16="http://schemas.microsoft.com/office/drawing/2014/main" val="593928416"/>
                  </a:ext>
                </a:extLst>
              </a:tr>
              <a:tr h="751144">
                <a:tc>
                  <a:txBody>
                    <a:bodyPr/>
                    <a:lstStyle/>
                    <a:p>
                      <a:r>
                        <a:rPr lang="en-US" sz="1600"/>
                        <a:t>Gathering Soils real time NPK levels using IOT devices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40291646"/>
                  </a:ext>
                </a:extLst>
              </a:tr>
              <a:tr h="751144">
                <a:tc>
                  <a:txBody>
                    <a:bodyPr/>
                    <a:lstStyle/>
                    <a:p>
                      <a:r>
                        <a:rPr lang="en-US" sz="1600"/>
                        <a:t>Use soils NPK levels for organic precision agriculture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3013476"/>
                  </a:ext>
                </a:extLst>
              </a:tr>
              <a:tr h="974013">
                <a:tc>
                  <a:txBody>
                    <a:bodyPr/>
                    <a:lstStyle/>
                    <a:p>
                      <a:r>
                        <a:rPr lang="en-US" sz="1600"/>
                        <a:t>Integrate IOT devices with multi objective </a:t>
                      </a:r>
                    </a:p>
                    <a:p>
                      <a:r>
                        <a:rPr lang="en-US" sz="1600"/>
                        <a:t>optimization techniques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1242382"/>
                  </a:ext>
                </a:extLst>
              </a:tr>
              <a:tr h="974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Suggest crops using </a:t>
                      </a:r>
                      <a:r>
                        <a:rPr lang="en-US" sz="1600"/>
                        <a:t>multi objective optimization techniques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14943150"/>
                  </a:ext>
                </a:extLst>
              </a:tr>
            </a:tbl>
          </a:graphicData>
        </a:graphic>
      </p:graphicFrame>
      <p:pic>
        <p:nvPicPr>
          <p:cNvPr id="12" name="Graphic 11" descr="Badge Tick1 with solid fill">
            <a:extLst>
              <a:ext uri="{FF2B5EF4-FFF2-40B4-BE49-F238E27FC236}">
                <a16:creationId xmlns:a16="http://schemas.microsoft.com/office/drawing/2014/main" id="{9175F6F6-0146-37E3-0CD0-81CB234DE0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0401" y="2861972"/>
            <a:ext cx="557080" cy="557080"/>
          </a:xfrm>
          <a:prstGeom prst="rect">
            <a:avLst/>
          </a:prstGeom>
        </p:spPr>
      </p:pic>
      <p:pic>
        <p:nvPicPr>
          <p:cNvPr id="17" name="Graphic 16" descr="Badge Cross with solid fill">
            <a:extLst>
              <a:ext uri="{FF2B5EF4-FFF2-40B4-BE49-F238E27FC236}">
                <a16:creationId xmlns:a16="http://schemas.microsoft.com/office/drawing/2014/main" id="{8289772E-A1AA-27AA-7893-32E94DC31C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1565" y="2885958"/>
            <a:ext cx="557080" cy="557080"/>
          </a:xfrm>
          <a:prstGeom prst="rect">
            <a:avLst/>
          </a:prstGeom>
        </p:spPr>
      </p:pic>
      <p:pic>
        <p:nvPicPr>
          <p:cNvPr id="38" name="Graphic 37" descr="Badge Tick1 with solid fill">
            <a:extLst>
              <a:ext uri="{FF2B5EF4-FFF2-40B4-BE49-F238E27FC236}">
                <a16:creationId xmlns:a16="http://schemas.microsoft.com/office/drawing/2014/main" id="{7D870576-8C60-981B-9F5C-48FF1FABDE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0983" y="2877654"/>
            <a:ext cx="557080" cy="557080"/>
          </a:xfrm>
          <a:prstGeom prst="rect">
            <a:avLst/>
          </a:prstGeom>
        </p:spPr>
      </p:pic>
      <p:pic>
        <p:nvPicPr>
          <p:cNvPr id="40" name="Graphic 39" descr="Badge Cross with solid fill">
            <a:extLst>
              <a:ext uri="{FF2B5EF4-FFF2-40B4-BE49-F238E27FC236}">
                <a16:creationId xmlns:a16="http://schemas.microsoft.com/office/drawing/2014/main" id="{12082ED6-5FCE-F6FB-FD1B-052EE8B4E9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6274" y="2900498"/>
            <a:ext cx="557080" cy="557080"/>
          </a:xfrm>
          <a:prstGeom prst="rect">
            <a:avLst/>
          </a:prstGeom>
        </p:spPr>
      </p:pic>
      <p:pic>
        <p:nvPicPr>
          <p:cNvPr id="41" name="Graphic 40" descr="Badge Tick1 with solid fill">
            <a:extLst>
              <a:ext uri="{FF2B5EF4-FFF2-40B4-BE49-F238E27FC236}">
                <a16:creationId xmlns:a16="http://schemas.microsoft.com/office/drawing/2014/main" id="{12735737-04CC-F53B-AA3C-45AD37E08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0018" y="3655208"/>
            <a:ext cx="557080" cy="557080"/>
          </a:xfrm>
          <a:prstGeom prst="rect">
            <a:avLst/>
          </a:prstGeom>
        </p:spPr>
      </p:pic>
      <p:pic>
        <p:nvPicPr>
          <p:cNvPr id="42" name="Graphic 41" descr="Badge Tick1 with solid fill">
            <a:extLst>
              <a:ext uri="{FF2B5EF4-FFF2-40B4-BE49-F238E27FC236}">
                <a16:creationId xmlns:a16="http://schemas.microsoft.com/office/drawing/2014/main" id="{98B76569-95E4-46E5-8CA9-A001924BF5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0090" y="3655819"/>
            <a:ext cx="557080" cy="557080"/>
          </a:xfrm>
          <a:prstGeom prst="rect">
            <a:avLst/>
          </a:prstGeom>
        </p:spPr>
      </p:pic>
      <p:pic>
        <p:nvPicPr>
          <p:cNvPr id="44" name="Graphic 43" descr="Badge Cross with solid fill">
            <a:extLst>
              <a:ext uri="{FF2B5EF4-FFF2-40B4-BE49-F238E27FC236}">
                <a16:creationId xmlns:a16="http://schemas.microsoft.com/office/drawing/2014/main" id="{B3DE2EA8-578D-D51C-84B0-CEC9A4AF0F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5007" y="3656491"/>
            <a:ext cx="557080" cy="557080"/>
          </a:xfrm>
          <a:prstGeom prst="rect">
            <a:avLst/>
          </a:prstGeom>
        </p:spPr>
      </p:pic>
      <p:pic>
        <p:nvPicPr>
          <p:cNvPr id="45" name="Graphic 44" descr="Badge Cross with solid fill">
            <a:extLst>
              <a:ext uri="{FF2B5EF4-FFF2-40B4-BE49-F238E27FC236}">
                <a16:creationId xmlns:a16="http://schemas.microsoft.com/office/drawing/2014/main" id="{5C7FE680-CDBF-2741-3077-1465F3758F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6274" y="3676670"/>
            <a:ext cx="557080" cy="557080"/>
          </a:xfrm>
          <a:prstGeom prst="rect">
            <a:avLst/>
          </a:prstGeom>
        </p:spPr>
      </p:pic>
      <p:pic>
        <p:nvPicPr>
          <p:cNvPr id="46" name="Graphic 45" descr="Badge Tick1 with solid fill">
            <a:extLst>
              <a:ext uri="{FF2B5EF4-FFF2-40B4-BE49-F238E27FC236}">
                <a16:creationId xmlns:a16="http://schemas.microsoft.com/office/drawing/2014/main" id="{FCCFAABA-04D6-B473-F392-F38CA0165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8918" y="4606824"/>
            <a:ext cx="557080" cy="557080"/>
          </a:xfrm>
          <a:prstGeom prst="rect">
            <a:avLst/>
          </a:prstGeom>
        </p:spPr>
      </p:pic>
      <p:pic>
        <p:nvPicPr>
          <p:cNvPr id="47" name="Graphic 46" descr="Badge Tick1 with solid fill">
            <a:extLst>
              <a:ext uri="{FF2B5EF4-FFF2-40B4-BE49-F238E27FC236}">
                <a16:creationId xmlns:a16="http://schemas.microsoft.com/office/drawing/2014/main" id="{6F7BFC1A-9D9C-CD92-8C08-6103A048A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5642" y="4533274"/>
            <a:ext cx="557080" cy="557080"/>
          </a:xfrm>
          <a:prstGeom prst="rect">
            <a:avLst/>
          </a:prstGeom>
        </p:spPr>
      </p:pic>
      <p:pic>
        <p:nvPicPr>
          <p:cNvPr id="48" name="Graphic 47" descr="Badge Cross with solid fill">
            <a:extLst>
              <a:ext uri="{FF2B5EF4-FFF2-40B4-BE49-F238E27FC236}">
                <a16:creationId xmlns:a16="http://schemas.microsoft.com/office/drawing/2014/main" id="{8318F367-B658-002A-E3F3-FF2AE99CB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1741" y="4570453"/>
            <a:ext cx="557080" cy="557080"/>
          </a:xfrm>
          <a:prstGeom prst="rect">
            <a:avLst/>
          </a:prstGeom>
        </p:spPr>
      </p:pic>
      <p:pic>
        <p:nvPicPr>
          <p:cNvPr id="49" name="Graphic 48" descr="Badge Cross with solid fill">
            <a:extLst>
              <a:ext uri="{FF2B5EF4-FFF2-40B4-BE49-F238E27FC236}">
                <a16:creationId xmlns:a16="http://schemas.microsoft.com/office/drawing/2014/main" id="{C965BBF8-FBDF-8882-4C8C-3C16EF82E7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3095" y="4522945"/>
            <a:ext cx="557080" cy="557080"/>
          </a:xfrm>
          <a:prstGeom prst="rect">
            <a:avLst/>
          </a:prstGeom>
        </p:spPr>
      </p:pic>
      <p:pic>
        <p:nvPicPr>
          <p:cNvPr id="50" name="Graphic 49" descr="Badge Cross with solid fill">
            <a:extLst>
              <a:ext uri="{FF2B5EF4-FFF2-40B4-BE49-F238E27FC236}">
                <a16:creationId xmlns:a16="http://schemas.microsoft.com/office/drawing/2014/main" id="{179EF262-4C14-FBFD-9F51-B1765FB8F1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1741" y="5602071"/>
            <a:ext cx="557080" cy="557080"/>
          </a:xfrm>
          <a:prstGeom prst="rect">
            <a:avLst/>
          </a:prstGeom>
        </p:spPr>
      </p:pic>
      <p:pic>
        <p:nvPicPr>
          <p:cNvPr id="51" name="Graphic 50" descr="Badge Cross with solid fill">
            <a:extLst>
              <a:ext uri="{FF2B5EF4-FFF2-40B4-BE49-F238E27FC236}">
                <a16:creationId xmlns:a16="http://schemas.microsoft.com/office/drawing/2014/main" id="{CAE1557C-0DE7-5AC3-2D4C-B232C3807D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0983" y="5621686"/>
            <a:ext cx="557080" cy="557080"/>
          </a:xfrm>
          <a:prstGeom prst="rect">
            <a:avLst/>
          </a:prstGeom>
        </p:spPr>
      </p:pic>
      <p:pic>
        <p:nvPicPr>
          <p:cNvPr id="52" name="Graphic 51" descr="Badge Cross with solid fill">
            <a:extLst>
              <a:ext uri="{FF2B5EF4-FFF2-40B4-BE49-F238E27FC236}">
                <a16:creationId xmlns:a16="http://schemas.microsoft.com/office/drawing/2014/main" id="{136E46F5-3AA8-C26D-BC38-814DF1372F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0312" y="5621686"/>
            <a:ext cx="557080" cy="557080"/>
          </a:xfrm>
          <a:prstGeom prst="rect">
            <a:avLst/>
          </a:prstGeom>
        </p:spPr>
      </p:pic>
      <p:pic>
        <p:nvPicPr>
          <p:cNvPr id="53" name="Graphic 52" descr="Badge Cross with solid fill">
            <a:extLst>
              <a:ext uri="{FF2B5EF4-FFF2-40B4-BE49-F238E27FC236}">
                <a16:creationId xmlns:a16="http://schemas.microsoft.com/office/drawing/2014/main" id="{E199F767-F525-5374-2817-8FD46D63B8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6274" y="5602071"/>
            <a:ext cx="557080" cy="557080"/>
          </a:xfrm>
          <a:prstGeom prst="rect">
            <a:avLst/>
          </a:prstGeom>
        </p:spPr>
      </p:pic>
      <p:pic>
        <p:nvPicPr>
          <p:cNvPr id="54" name="Graphic 53" descr="Badge Tick1 with solid fill">
            <a:extLst>
              <a:ext uri="{FF2B5EF4-FFF2-40B4-BE49-F238E27FC236}">
                <a16:creationId xmlns:a16="http://schemas.microsoft.com/office/drawing/2014/main" id="{C4CFC807-FDBC-DA92-9DE0-C9DE6C7046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6044" y="2877654"/>
            <a:ext cx="557080" cy="557080"/>
          </a:xfrm>
          <a:prstGeom prst="rect">
            <a:avLst/>
          </a:prstGeom>
        </p:spPr>
      </p:pic>
      <p:pic>
        <p:nvPicPr>
          <p:cNvPr id="55" name="Graphic 54" descr="Badge Tick1 with solid fill">
            <a:extLst>
              <a:ext uri="{FF2B5EF4-FFF2-40B4-BE49-F238E27FC236}">
                <a16:creationId xmlns:a16="http://schemas.microsoft.com/office/drawing/2014/main" id="{6D8D483D-0F3A-2BD7-0CDD-A3611549C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8991" y="3688015"/>
            <a:ext cx="557080" cy="557080"/>
          </a:xfrm>
          <a:prstGeom prst="rect">
            <a:avLst/>
          </a:prstGeom>
        </p:spPr>
      </p:pic>
      <p:pic>
        <p:nvPicPr>
          <p:cNvPr id="56" name="Graphic 55" descr="Badge Tick1 with solid fill">
            <a:extLst>
              <a:ext uri="{FF2B5EF4-FFF2-40B4-BE49-F238E27FC236}">
                <a16:creationId xmlns:a16="http://schemas.microsoft.com/office/drawing/2014/main" id="{ADC84FEC-AFFF-EF1D-2B21-8CCE28AA9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9521" y="4569348"/>
            <a:ext cx="557080" cy="557080"/>
          </a:xfrm>
          <a:prstGeom prst="rect">
            <a:avLst/>
          </a:prstGeom>
        </p:spPr>
      </p:pic>
      <p:pic>
        <p:nvPicPr>
          <p:cNvPr id="57" name="Graphic 56" descr="Badge Tick1 with solid fill">
            <a:extLst>
              <a:ext uri="{FF2B5EF4-FFF2-40B4-BE49-F238E27FC236}">
                <a16:creationId xmlns:a16="http://schemas.microsoft.com/office/drawing/2014/main" id="{8E7CCB8E-6C16-BA17-D1A1-B278D15F39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400" y="5577461"/>
            <a:ext cx="557080" cy="557080"/>
          </a:xfrm>
          <a:prstGeom prst="rect">
            <a:avLst/>
          </a:prstGeom>
        </p:spPr>
      </p:pic>
    </p:spTree>
    <p:extLst>
      <p:ext uri="{BB962C8B-B14F-4D97-AF65-F5344CB8AC3E}">
        <p14:creationId xmlns:p14="http://schemas.microsoft.com/office/powerpoint/2010/main" val="301867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Questions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ea typeface="+mn-lt"/>
                <a:cs typeface="+mn-lt"/>
              </a:rPr>
              <a:t>How to get soil data required for organic farming using IOT devices</a:t>
            </a:r>
          </a:p>
          <a:p>
            <a:pPr marL="0" indent="0">
              <a:buNone/>
            </a:pPr>
            <a:endParaRPr lang="en-US">
              <a:ea typeface="+mn-lt"/>
              <a:cs typeface="+mn-lt"/>
            </a:endParaRPr>
          </a:p>
          <a:p>
            <a:r>
              <a:rPr lang="en-US">
                <a:ea typeface="+mn-lt"/>
                <a:cs typeface="+mn-lt"/>
              </a:rPr>
              <a:t>How use the gathered data with a multi objective algorithm to find the most optimized crop</a:t>
            </a:r>
          </a:p>
          <a:p>
            <a:pPr marL="0" indent="0">
              <a:buNone/>
            </a:pPr>
            <a:endParaRPr lang="en-US">
              <a:ea typeface="+mn-lt"/>
              <a:cs typeface="+mn-lt"/>
            </a:endParaRPr>
          </a:p>
          <a:p>
            <a:r>
              <a:rPr lang="en-US">
                <a:ea typeface="+mn-lt"/>
                <a:cs typeface="+mn-lt"/>
              </a:rPr>
              <a:t> Finding the best suited multi objective algorithm</a:t>
            </a:r>
            <a:endParaRPr lang="en-US">
              <a:cs typeface="Calibri" panose="020F0502020204030204"/>
            </a:endParaRPr>
          </a:p>
          <a:p>
            <a:pPr marL="0" indent="0">
              <a:buNone/>
            </a:pPr>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68261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b="1">
                <a:ea typeface="+mn-lt"/>
                <a:cs typeface="+mn-lt"/>
              </a:rPr>
              <a:t>Main objective</a:t>
            </a:r>
            <a:r>
              <a:rPr lang="en-US">
                <a:ea typeface="+mn-lt"/>
                <a:cs typeface="+mn-lt"/>
              </a:rPr>
              <a:t> : Finding the composition of a given soil sample using IOT device and input the gathered data to a multi objective optimizing algorithm to find the most optimized crop to get high yields with the use of low fertilizers.</a:t>
            </a:r>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19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   Samarakoon S.M.A.D.</a:t>
            </a:r>
            <a:r>
              <a:rPr lang="en-US" b="1">
                <a:solidFill>
                  <a:schemeClr val="tx1"/>
                </a:solidFill>
                <a:ea typeface="+mn-lt"/>
                <a:cs typeface="+mn-lt"/>
              </a:rPr>
              <a:t>   </a:t>
            </a:r>
            <a:r>
              <a:rPr lang="en-US">
                <a:solidFill>
                  <a:schemeClr val="tx1"/>
                </a:solidFill>
                <a:ea typeface="+mn-lt"/>
                <a:cs typeface="+mn-lt"/>
              </a:rPr>
              <a:t>|   Project ID: 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06496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b="1">
                <a:ea typeface="+mn-lt"/>
                <a:cs typeface="+mn-lt"/>
              </a:rPr>
              <a:t>Sub objective</a:t>
            </a:r>
            <a:r>
              <a:rPr lang="en-US">
                <a:ea typeface="+mn-lt"/>
                <a:cs typeface="+mn-lt"/>
              </a:rPr>
              <a:t> : </a:t>
            </a:r>
            <a:endParaRPr lang="en-US"/>
          </a:p>
          <a:p>
            <a:r>
              <a:rPr lang="en-US">
                <a:ea typeface="+mn-lt"/>
                <a:cs typeface="+mn-lt"/>
              </a:rPr>
              <a:t>Find the chemical elements that can be found on a given soil sample using an IOT device </a:t>
            </a:r>
          </a:p>
          <a:p>
            <a:r>
              <a:rPr lang="en-US">
                <a:ea typeface="+mn-lt"/>
                <a:cs typeface="+mn-lt"/>
              </a:rPr>
              <a:t>Input the data into a multi objective optimization algorithm</a:t>
            </a:r>
            <a:endParaRPr lang="en-US">
              <a:cs typeface="Calibri"/>
            </a:endParaRPr>
          </a:p>
          <a:p>
            <a:r>
              <a:rPr lang="en-US">
                <a:cs typeface="Calibri"/>
              </a:rPr>
              <a:t>Use the output of multi objective optimization algorithm to predict most optimized crop for get high yields with low fertilizers</a:t>
            </a: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74302"/>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   Samarakoon S.M.A.D.</a:t>
            </a:r>
            <a:r>
              <a:rPr lang="en-US" b="1">
                <a:solidFill>
                  <a:schemeClr val="tx1"/>
                </a:solidFill>
                <a:ea typeface="+mn-lt"/>
                <a:cs typeface="+mn-lt"/>
              </a:rPr>
              <a:t>   </a:t>
            </a:r>
            <a:r>
              <a:rPr lang="en-US">
                <a:solidFill>
                  <a:schemeClr val="tx1"/>
                </a:solidFill>
                <a:ea typeface="+mn-lt"/>
                <a:cs typeface="+mn-lt"/>
              </a:rPr>
              <a:t>|   Project ID: 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51646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200" y="313966"/>
            <a:ext cx="10515600" cy="1325563"/>
          </a:xfrm>
        </p:spPr>
        <p:txBody>
          <a:bodyPr/>
          <a:lstStyle/>
          <a:p>
            <a:pPr algn="ctr"/>
            <a:r>
              <a:rPr lang="en-US"/>
              <a:t>Methodology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a:t>
            </a:r>
            <a:r>
              <a:rPr lang="en-US">
                <a:solidFill>
                  <a:schemeClr val="tx1"/>
                </a:solidFill>
              </a:rPr>
              <a:t>  </a:t>
            </a:r>
            <a:r>
              <a:rPr lang="en-US" sz="1800">
                <a:solidFill>
                  <a:schemeClr val="tx1"/>
                </a:solidFill>
              </a:rPr>
              <a:t>|</a:t>
            </a:r>
            <a:r>
              <a:rPr lang="en-US">
                <a:solidFill>
                  <a:schemeClr val="tx1"/>
                </a:solidFill>
              </a:rPr>
              <a:t>   Waththaladeniya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a:t>
            </a:r>
            <a:r>
              <a:rPr lang="en-US">
                <a:solidFill>
                  <a:schemeClr val="tx1"/>
                </a:solidFill>
              </a:rPr>
              <a:t>Project</a:t>
            </a:r>
            <a:r>
              <a:rPr lang="en-US" sz="1800">
                <a:solidFill>
                  <a:schemeClr val="tx1"/>
                </a:solidFill>
              </a:rPr>
              <a: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3" name="Picture 2" descr="Blueprint of a residential house">
            <a:extLst>
              <a:ext uri="{FF2B5EF4-FFF2-40B4-BE49-F238E27FC236}">
                <a16:creationId xmlns:a16="http://schemas.microsoft.com/office/drawing/2014/main" id="{2CB83DCD-C3F5-3BE2-1F0F-E0F37F3E3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72" y="1646273"/>
            <a:ext cx="6243210" cy="4179339"/>
          </a:xfrm>
          <a:prstGeom prst="rect">
            <a:avLst/>
          </a:prstGeom>
        </p:spPr>
      </p:pic>
    </p:spTree>
    <p:extLst>
      <p:ext uri="{BB962C8B-B14F-4D97-AF65-F5344CB8AC3E}">
        <p14:creationId xmlns:p14="http://schemas.microsoft.com/office/powerpoint/2010/main" val="232369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Component Overview Diagram </a:t>
            </a:r>
            <a:br>
              <a:rPr lang="en-US"/>
            </a:b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554871"/>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13" name="Picture 12" descr="Diagram&#10;&#10;Description automatically generated">
            <a:extLst>
              <a:ext uri="{FF2B5EF4-FFF2-40B4-BE49-F238E27FC236}">
                <a16:creationId xmlns:a16="http://schemas.microsoft.com/office/drawing/2014/main" id="{397FB346-14E7-9890-B09C-6D4F1E570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650" y="1339850"/>
            <a:ext cx="5346700" cy="4178300"/>
          </a:xfrm>
          <a:prstGeom prst="rect">
            <a:avLst/>
          </a:prstGeom>
        </p:spPr>
      </p:pic>
    </p:spTree>
    <p:extLst>
      <p:ext uri="{BB962C8B-B14F-4D97-AF65-F5344CB8AC3E}">
        <p14:creationId xmlns:p14="http://schemas.microsoft.com/office/powerpoint/2010/main" val="33908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57B6-2568-88D0-0A8D-76577B9D9D79}"/>
              </a:ext>
            </a:extLst>
          </p:cNvPr>
          <p:cNvSpPr>
            <a:spLocks noGrp="1"/>
          </p:cNvSpPr>
          <p:nvPr>
            <p:ph type="title"/>
          </p:nvPr>
        </p:nvSpPr>
        <p:spPr/>
        <p:txBody>
          <a:bodyPr/>
          <a:lstStyle/>
          <a:p>
            <a:r>
              <a:rPr lang="en-US"/>
              <a:t>Tools and Technologies </a:t>
            </a:r>
            <a:endParaRPr lang="en-GB"/>
          </a:p>
        </p:txBody>
      </p:sp>
      <p:sp>
        <p:nvSpPr>
          <p:cNvPr id="3" name="Content Placeholder 2">
            <a:extLst>
              <a:ext uri="{FF2B5EF4-FFF2-40B4-BE49-F238E27FC236}">
                <a16:creationId xmlns:a16="http://schemas.microsoft.com/office/drawing/2014/main" id="{BC6BD32F-CF55-202C-062D-03F391EAAA48}"/>
              </a:ext>
            </a:extLst>
          </p:cNvPr>
          <p:cNvSpPr>
            <a:spLocks noGrp="1"/>
          </p:cNvSpPr>
          <p:nvPr>
            <p:ph idx="1"/>
          </p:nvPr>
        </p:nvSpPr>
        <p:spPr>
          <a:ln>
            <a:solidFill>
              <a:schemeClr val="tx1"/>
            </a:solidFill>
          </a:ln>
        </p:spPr>
        <p:txBody>
          <a:bodyPr>
            <a:normAutofit lnSpcReduction="10000"/>
          </a:bodyPr>
          <a:lstStyle/>
          <a:p>
            <a:pPr marL="0" indent="0">
              <a:buNone/>
            </a:pPr>
            <a:r>
              <a:rPr lang="en-US" sz="2200" b="1">
                <a:cs typeface="Calibri"/>
              </a:rPr>
              <a:t>Technology</a:t>
            </a:r>
          </a:p>
          <a:p>
            <a:r>
              <a:rPr lang="en-US" sz="3000">
                <a:cs typeface="Calibri"/>
              </a:rPr>
              <a:t>Internet of Things (IoT)</a:t>
            </a:r>
          </a:p>
          <a:p>
            <a:r>
              <a:rPr lang="en-US" sz="2800">
                <a:cs typeface="Calibri"/>
              </a:rPr>
              <a:t>Multi objective optimization algorithm</a:t>
            </a:r>
          </a:p>
          <a:p>
            <a:pPr marL="0" indent="0">
              <a:buNone/>
            </a:pPr>
            <a:r>
              <a:rPr lang="en-US" sz="2200" b="1">
                <a:cs typeface="Calibri"/>
              </a:rPr>
              <a:t>Tools</a:t>
            </a:r>
          </a:p>
          <a:p>
            <a:r>
              <a:rPr lang="en-US" sz="2800">
                <a:cs typeface="Calibri"/>
              </a:rPr>
              <a:t>Frontend – ReactJS</a:t>
            </a:r>
          </a:p>
          <a:p>
            <a:r>
              <a:rPr lang="en-US" sz="2800">
                <a:cs typeface="Calibri"/>
              </a:rPr>
              <a:t>Languages – typescript, python</a:t>
            </a:r>
          </a:p>
          <a:p>
            <a:r>
              <a:rPr lang="en-US" sz="2800">
                <a:cs typeface="Calibri"/>
              </a:rPr>
              <a:t>Backend – Flask</a:t>
            </a:r>
          </a:p>
          <a:p>
            <a:r>
              <a:rPr lang="en-US" sz="2800">
                <a:cs typeface="Calibri"/>
              </a:rPr>
              <a:t>Editor – Visual Studio code</a:t>
            </a:r>
          </a:p>
          <a:p>
            <a:r>
              <a:rPr lang="en-US" sz="2800">
                <a:cs typeface="Calibri"/>
              </a:rPr>
              <a:t>Database - MongoDB</a:t>
            </a:r>
          </a:p>
          <a:p>
            <a:endParaRPr lang="en-GB"/>
          </a:p>
        </p:txBody>
      </p:sp>
      <p:pic>
        <p:nvPicPr>
          <p:cNvPr id="4" name="Picture 3" descr="A picture containing photo, table, person, monitor&#10;&#10;Description automatically generated">
            <a:extLst>
              <a:ext uri="{FF2B5EF4-FFF2-40B4-BE49-F238E27FC236}">
                <a16:creationId xmlns:a16="http://schemas.microsoft.com/office/drawing/2014/main" id="{C7DBD792-572A-DC6A-F906-8C4E79892326}"/>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261395DE-5773-15F5-FFCF-378293F5ED4D}"/>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8" name="Rectangle 7">
            <a:extLst>
              <a:ext uri="{FF2B5EF4-FFF2-40B4-BE49-F238E27FC236}">
                <a16:creationId xmlns:a16="http://schemas.microsoft.com/office/drawing/2014/main" id="{F923C980-3F46-1D31-B86D-C8A7DA3CF248}"/>
              </a:ext>
            </a:extLst>
          </p:cNvPr>
          <p:cNvSpPr/>
          <p:nvPr/>
        </p:nvSpPr>
        <p:spPr>
          <a:xfrm>
            <a:off x="2687817" y="6554871"/>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endParaRPr>
          </a:p>
        </p:txBody>
      </p:sp>
    </p:spTree>
    <p:extLst>
      <p:ext uri="{BB962C8B-B14F-4D97-AF65-F5344CB8AC3E}">
        <p14:creationId xmlns:p14="http://schemas.microsoft.com/office/powerpoint/2010/main" val="417520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Requirements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t>Functional Requirements</a:t>
            </a:r>
          </a:p>
          <a:p>
            <a:pPr lvl="1"/>
            <a:r>
              <a:rPr lang="en-US">
                <a:cs typeface="Calibri"/>
              </a:rPr>
              <a:t>Gather soil data using IoT device.</a:t>
            </a:r>
          </a:p>
          <a:p>
            <a:pPr lvl="1"/>
            <a:r>
              <a:rPr lang="en-US">
                <a:cs typeface="Calibri"/>
              </a:rPr>
              <a:t>Suggesting most optimized crop using soil data and multi objective optimization algorithms</a:t>
            </a:r>
          </a:p>
          <a:p>
            <a:r>
              <a:rPr lang="en-US"/>
              <a:t>Non-Functional Requirements</a:t>
            </a:r>
            <a:endParaRPr lang="en-US">
              <a:cs typeface="Calibri"/>
            </a:endParaRPr>
          </a:p>
          <a:p>
            <a:pPr lvl="1"/>
            <a:r>
              <a:rPr lang="en-US"/>
              <a:t>Real time data availability</a:t>
            </a:r>
          </a:p>
          <a:p>
            <a:pPr lvl="1"/>
            <a:r>
              <a:rPr lang="en-US"/>
              <a:t>Faster data processing speed</a:t>
            </a:r>
          </a:p>
          <a:p>
            <a:pPr lvl="1"/>
            <a:r>
              <a:rPr lang="en-US"/>
              <a:t>User friendly interfaces for non-technical people</a:t>
            </a:r>
            <a:endParaRPr lang="en-US">
              <a:cs typeface="Calibri"/>
            </a:endParaRPr>
          </a:p>
          <a:p>
            <a:pPr marL="457200" lvl="1" indent="0">
              <a:buNone/>
            </a:pPr>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96801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Work Breakdown Structure </a:t>
            </a:r>
          </a:p>
        </p:txBody>
      </p:sp>
      <p:pic>
        <p:nvPicPr>
          <p:cNvPr id="10" name="Content Placeholder 9" descr="Diagram&#10;&#10;Description automatically generated">
            <a:extLst>
              <a:ext uri="{FF2B5EF4-FFF2-40B4-BE49-F238E27FC236}">
                <a16:creationId xmlns:a16="http://schemas.microsoft.com/office/drawing/2014/main" id="{0CA1CF54-84E6-E509-F803-C7979A554F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865" y="1545021"/>
            <a:ext cx="8793794" cy="4424992"/>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IT20151874</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err="1">
                <a:solidFill>
                  <a:schemeClr val="tx1"/>
                </a:solidFill>
                <a:ea typeface="+mn-lt"/>
                <a:cs typeface="+mn-lt"/>
              </a:rPr>
              <a:t>Waththaladeniya</a:t>
            </a:r>
            <a:r>
              <a:rPr lang="en-US">
                <a:solidFill>
                  <a:schemeClr val="tx1"/>
                </a:solidFill>
                <a:ea typeface="+mn-lt"/>
                <a:cs typeface="+mn-lt"/>
              </a:rPr>
              <a:t> N.M</a:t>
            </a:r>
            <a:r>
              <a:rPr lang="en-US" b="1">
                <a:solidFill>
                  <a:schemeClr val="tx1"/>
                </a:solidFill>
                <a:ea typeface="+mn-lt"/>
                <a:cs typeface="+mn-lt"/>
              </a:rPr>
              <a:t> </a:t>
            </a:r>
            <a:r>
              <a:rPr lang="en-US"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10959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2</a:t>
            </a:fld>
            <a:endParaRPr lang="en-US">
              <a:solidFill>
                <a:prstClr val="black"/>
              </a:solidFill>
              <a:latin typeface="Cambria"/>
            </a:endParaRPr>
          </a:p>
        </p:txBody>
      </p:sp>
      <p:sp>
        <p:nvSpPr>
          <p:cNvPr id="2" name="Rectangle 1">
            <a:extLst>
              <a:ext uri="{FF2B5EF4-FFF2-40B4-BE49-F238E27FC236}">
                <a16:creationId xmlns:a16="http://schemas.microsoft.com/office/drawing/2014/main" id="{33F2708D-989B-3F90-FB88-3D445B8BA5F0}"/>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sp>
        <p:nvSpPr>
          <p:cNvPr id="3" name="Title 1">
            <a:extLst>
              <a:ext uri="{FF2B5EF4-FFF2-40B4-BE49-F238E27FC236}">
                <a16:creationId xmlns:a16="http://schemas.microsoft.com/office/drawing/2014/main" id="{FAD49ACF-29B4-6D1F-B486-517D8A53F3B3}"/>
              </a:ext>
            </a:extLst>
          </p:cNvPr>
          <p:cNvSpPr txBox="1">
            <a:spLocks/>
          </p:cNvSpPr>
          <p:nvPr/>
        </p:nvSpPr>
        <p:spPr>
          <a:xfrm>
            <a:off x="790575" y="5080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Team Members</a:t>
            </a:r>
          </a:p>
        </p:txBody>
      </p:sp>
      <p:sp>
        <p:nvSpPr>
          <p:cNvPr id="7" name="Content Placeholder 2">
            <a:extLst>
              <a:ext uri="{FF2B5EF4-FFF2-40B4-BE49-F238E27FC236}">
                <a16:creationId xmlns:a16="http://schemas.microsoft.com/office/drawing/2014/main" id="{59D85DA0-7B86-99F4-883E-F84A7A912DF6}"/>
              </a:ext>
            </a:extLst>
          </p:cNvPr>
          <p:cNvSpPr txBox="1">
            <a:spLocks/>
          </p:cNvSpPr>
          <p:nvPr/>
        </p:nvSpPr>
        <p:spPr>
          <a:xfrm>
            <a:off x="838200" y="1825625"/>
            <a:ext cx="10515600" cy="4351338"/>
          </a:xfrm>
          <a:prstGeom prst="rect">
            <a:avLst/>
          </a:prstGeom>
          <a:ln>
            <a:solidFill>
              <a:schemeClr val="tx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ea typeface="+mn-lt"/>
                <a:cs typeface="+mn-lt"/>
              </a:rPr>
              <a:t>Supervisor</a:t>
            </a:r>
            <a:r>
              <a:rPr lang="en-US">
                <a:ea typeface="+mn-lt"/>
                <a:cs typeface="+mn-lt"/>
              </a:rPr>
              <a:t>       : </a:t>
            </a:r>
            <a:r>
              <a:rPr lang="en-US" err="1">
                <a:ea typeface="+mn-lt"/>
                <a:cs typeface="+mn-lt"/>
              </a:rPr>
              <a:t>Mr</a:t>
            </a:r>
            <a:r>
              <a:rPr lang="en-US">
                <a:ea typeface="+mn-lt"/>
                <a:cs typeface="+mn-lt"/>
              </a:rPr>
              <a:t> Udara </a:t>
            </a:r>
            <a:r>
              <a:rPr lang="en-US" err="1">
                <a:ea typeface="+mn-lt"/>
                <a:cs typeface="+mn-lt"/>
              </a:rPr>
              <a:t>Samarathunga</a:t>
            </a:r>
            <a:endParaRPr lang="en-US">
              <a:ea typeface="+mn-lt"/>
              <a:cs typeface="+mn-lt"/>
            </a:endParaRPr>
          </a:p>
          <a:p>
            <a:pPr algn="l"/>
            <a:r>
              <a:rPr lang="en-US" b="1">
                <a:ea typeface="+mn-lt"/>
                <a:cs typeface="+mn-lt"/>
              </a:rPr>
              <a:t>Co</a:t>
            </a:r>
            <a:r>
              <a:rPr lang="en-US">
                <a:ea typeface="+mn-lt"/>
                <a:cs typeface="+mn-lt"/>
              </a:rPr>
              <a:t> </a:t>
            </a:r>
            <a:r>
              <a:rPr lang="en-US" b="1">
                <a:ea typeface="+mn-lt"/>
                <a:cs typeface="+mn-lt"/>
              </a:rPr>
              <a:t>Supervisor</a:t>
            </a:r>
            <a:r>
              <a:rPr lang="en-US">
                <a:ea typeface="+mn-lt"/>
                <a:cs typeface="+mn-lt"/>
              </a:rPr>
              <a:t> : Dr Nuwan </a:t>
            </a:r>
            <a:r>
              <a:rPr lang="en-US" err="1">
                <a:ea typeface="+mn-lt"/>
                <a:cs typeface="+mn-lt"/>
              </a:rPr>
              <a:t>Kodagoda</a:t>
            </a:r>
            <a:endParaRPr lang="en-US">
              <a:ea typeface="+mn-lt"/>
              <a:cs typeface="+mn-lt"/>
            </a:endParaRPr>
          </a:p>
          <a:p>
            <a:pPr algn="l"/>
            <a:endParaRPr lang="en-US">
              <a:cs typeface="Calibri" panose="020F0502020204030204"/>
            </a:endParaRPr>
          </a:p>
        </p:txBody>
      </p:sp>
      <p:graphicFrame>
        <p:nvGraphicFramePr>
          <p:cNvPr id="8" name="Table 9">
            <a:extLst>
              <a:ext uri="{FF2B5EF4-FFF2-40B4-BE49-F238E27FC236}">
                <a16:creationId xmlns:a16="http://schemas.microsoft.com/office/drawing/2014/main" id="{8FE7A20E-1B6B-6FA7-59D0-F35CE515D920}"/>
              </a:ext>
            </a:extLst>
          </p:cNvPr>
          <p:cNvGraphicFramePr>
            <a:graphicFrameLocks noGrp="1"/>
          </p:cNvGraphicFramePr>
          <p:nvPr>
            <p:extLst>
              <p:ext uri="{D42A27DB-BD31-4B8C-83A1-F6EECF244321}">
                <p14:modId xmlns:p14="http://schemas.microsoft.com/office/powerpoint/2010/main" val="50331391"/>
              </p:ext>
            </p:extLst>
          </p:nvPr>
        </p:nvGraphicFramePr>
        <p:xfrm>
          <a:off x="2514600" y="320851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66369184"/>
                    </a:ext>
                  </a:extLst>
                </a:gridCol>
                <a:gridCol w="4064000">
                  <a:extLst>
                    <a:ext uri="{9D8B030D-6E8A-4147-A177-3AD203B41FA5}">
                      <a16:colId xmlns:a16="http://schemas.microsoft.com/office/drawing/2014/main" val="4275789290"/>
                    </a:ext>
                  </a:extLst>
                </a:gridCol>
              </a:tblGrid>
              <a:tr h="370840">
                <a:tc>
                  <a:txBody>
                    <a:bodyPr/>
                    <a:lstStyle/>
                    <a:p>
                      <a:pPr algn="ctr"/>
                      <a:r>
                        <a:rPr lang="en-US"/>
                        <a:t>Student Name</a:t>
                      </a:r>
                    </a:p>
                  </a:txBody>
                  <a:tcPr/>
                </a:tc>
                <a:tc>
                  <a:txBody>
                    <a:bodyPr/>
                    <a:lstStyle/>
                    <a:p>
                      <a:pPr algn="ctr"/>
                      <a:r>
                        <a:rPr lang="en-US"/>
                        <a:t>Student ID</a:t>
                      </a:r>
                    </a:p>
                  </a:txBody>
                  <a:tcPr/>
                </a:tc>
                <a:extLst>
                  <a:ext uri="{0D108BD9-81ED-4DB2-BD59-A6C34878D82A}">
                    <a16:rowId xmlns:a16="http://schemas.microsoft.com/office/drawing/2014/main" val="1932730964"/>
                  </a:ext>
                </a:extLst>
              </a:tr>
              <a:tr h="370840">
                <a:tc>
                  <a:txBody>
                    <a:bodyPr/>
                    <a:lstStyle/>
                    <a:p>
                      <a:pPr algn="ctr"/>
                      <a:r>
                        <a:rPr lang="en-US"/>
                        <a:t>Ranasinghe R.A.D.M</a:t>
                      </a:r>
                    </a:p>
                  </a:txBody>
                  <a:tcPr/>
                </a:tc>
                <a:tc>
                  <a:txBody>
                    <a:bodyPr/>
                    <a:lstStyle/>
                    <a:p>
                      <a:pPr algn="ctr"/>
                      <a:r>
                        <a:rPr lang="en-US"/>
                        <a:t>IT20244552</a:t>
                      </a:r>
                    </a:p>
                  </a:txBody>
                  <a:tcPr/>
                </a:tc>
                <a:extLst>
                  <a:ext uri="{0D108BD9-81ED-4DB2-BD59-A6C34878D82A}">
                    <a16:rowId xmlns:a16="http://schemas.microsoft.com/office/drawing/2014/main" val="1159552426"/>
                  </a:ext>
                </a:extLst>
              </a:tr>
              <a:tr h="370840">
                <a:tc>
                  <a:txBody>
                    <a:bodyPr/>
                    <a:lstStyle/>
                    <a:p>
                      <a:pPr algn="ctr"/>
                      <a:r>
                        <a:rPr lang="en-US"/>
                        <a:t>Ihalagedara I.H.U.B</a:t>
                      </a:r>
                    </a:p>
                  </a:txBody>
                  <a:tcPr/>
                </a:tc>
                <a:tc>
                  <a:txBody>
                    <a:bodyPr/>
                    <a:lstStyle/>
                    <a:p>
                      <a:pPr algn="ctr"/>
                      <a:r>
                        <a:rPr lang="en-US"/>
                        <a:t>IT20224820</a:t>
                      </a:r>
                    </a:p>
                  </a:txBody>
                  <a:tcPr/>
                </a:tc>
                <a:extLst>
                  <a:ext uri="{0D108BD9-81ED-4DB2-BD59-A6C34878D82A}">
                    <a16:rowId xmlns:a16="http://schemas.microsoft.com/office/drawing/2014/main" val="2235760887"/>
                  </a:ext>
                </a:extLst>
              </a:tr>
              <a:tr h="370840">
                <a:tc>
                  <a:txBody>
                    <a:bodyPr/>
                    <a:lstStyle/>
                    <a:p>
                      <a:pPr algn="ctr"/>
                      <a:r>
                        <a:rPr lang="en-US"/>
                        <a:t>Samarakoon S.M.A.D</a:t>
                      </a:r>
                    </a:p>
                  </a:txBody>
                  <a:tcPr/>
                </a:tc>
                <a:tc>
                  <a:txBody>
                    <a:bodyPr/>
                    <a:lstStyle/>
                    <a:p>
                      <a:pPr algn="ctr"/>
                      <a:r>
                        <a:rPr lang="en-US"/>
                        <a:t>IT20233808</a:t>
                      </a:r>
                    </a:p>
                  </a:txBody>
                  <a:tcPr/>
                </a:tc>
                <a:extLst>
                  <a:ext uri="{0D108BD9-81ED-4DB2-BD59-A6C34878D82A}">
                    <a16:rowId xmlns:a16="http://schemas.microsoft.com/office/drawing/2014/main" val="4262159211"/>
                  </a:ext>
                </a:extLst>
              </a:tr>
              <a:tr h="370840">
                <a:tc>
                  <a:txBody>
                    <a:bodyPr/>
                    <a:lstStyle/>
                    <a:p>
                      <a:pPr algn="ctr"/>
                      <a:r>
                        <a:rPr lang="en-US" err="1"/>
                        <a:t>Waththaldeniya</a:t>
                      </a:r>
                      <a:r>
                        <a:rPr lang="en-US"/>
                        <a:t> N.M</a:t>
                      </a:r>
                    </a:p>
                  </a:txBody>
                  <a:tcPr/>
                </a:tc>
                <a:tc>
                  <a:txBody>
                    <a:bodyPr/>
                    <a:lstStyle/>
                    <a:p>
                      <a:pPr algn="ctr"/>
                      <a:r>
                        <a:rPr lang="en-US" b="0">
                          <a:solidFill>
                            <a:schemeClr val="tx1"/>
                          </a:solidFill>
                        </a:rPr>
                        <a:t>IT20151874</a:t>
                      </a:r>
                    </a:p>
                  </a:txBody>
                  <a:tcPr/>
                </a:tc>
                <a:extLst>
                  <a:ext uri="{0D108BD9-81ED-4DB2-BD59-A6C34878D82A}">
                    <a16:rowId xmlns:a16="http://schemas.microsoft.com/office/drawing/2014/main" val="1169387669"/>
                  </a:ext>
                </a:extLst>
              </a:tr>
            </a:tbl>
          </a:graphicData>
        </a:graphic>
      </p:graphicFrame>
    </p:spTree>
    <p:extLst>
      <p:ext uri="{BB962C8B-B14F-4D97-AF65-F5344CB8AC3E}">
        <p14:creationId xmlns:p14="http://schemas.microsoft.com/office/powerpoint/2010/main" val="64449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Gantt Chart </a:t>
            </a:r>
          </a:p>
        </p:txBody>
      </p:sp>
      <p:pic>
        <p:nvPicPr>
          <p:cNvPr id="1025" name="Picture 1">
            <a:extLst>
              <a:ext uri="{FF2B5EF4-FFF2-40B4-BE49-F238E27FC236}">
                <a16:creationId xmlns:a16="http://schemas.microsoft.com/office/drawing/2014/main" id="{D06DCF8B-E56C-8FF2-1D52-18BEA2E629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9136" y="1517267"/>
            <a:ext cx="9253726" cy="4094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305049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E384F380-E19F-FDF6-7DCD-CF15F3CD96E3}"/>
              </a:ext>
            </a:extLst>
          </p:cNvPr>
          <p:cNvSpPr>
            <a:spLocks noGrp="1"/>
          </p:cNvSpPr>
          <p:nvPr>
            <p:ph idx="1"/>
          </p:nvPr>
        </p:nvSpPr>
        <p:spPr>
          <a:ln>
            <a:solidFill>
              <a:schemeClr val="tx1"/>
            </a:solidFill>
          </a:ln>
        </p:spPr>
        <p:txBody>
          <a:bodyPr>
            <a:normAutofit/>
          </a:bodyPr>
          <a:lstStyle/>
          <a:p>
            <a:pPr marL="0" indent="0">
              <a:buNone/>
            </a:pPr>
            <a:r>
              <a:rPr lang="en-GB" sz="2000" i="0">
                <a:solidFill>
                  <a:srgbClr val="333333"/>
                </a:solidFill>
                <a:effectLst/>
                <a:latin typeface="HelveticaNeue Regular"/>
              </a:rPr>
              <a:t>[1] IoT based Soil Nutrients Analysis and Monitoring System for Smart Agriculture </a:t>
            </a:r>
            <a:r>
              <a:rPr lang="en-GB" sz="2000" i="0">
                <a:solidFill>
                  <a:srgbClr val="333333"/>
                </a:solidFill>
                <a:effectLst/>
                <a:latin typeface="HelveticaNeue Regular"/>
                <a:hlinkClick r:id="rId2"/>
              </a:rPr>
              <a:t>https://ieeexplore.ieee.org/document/9885371</a:t>
            </a:r>
            <a:endParaRPr lang="en-GB" sz="2000" i="0">
              <a:solidFill>
                <a:srgbClr val="333333"/>
              </a:solidFill>
              <a:effectLst/>
              <a:latin typeface="HelveticaNeue Regular"/>
            </a:endParaRPr>
          </a:p>
          <a:p>
            <a:pPr marL="0" indent="0">
              <a:buNone/>
            </a:pPr>
            <a:r>
              <a:rPr lang="en-LK" sz="2000"/>
              <a:t>[2] </a:t>
            </a:r>
            <a:r>
              <a:rPr lang="en-GB" sz="2000" i="0">
                <a:solidFill>
                  <a:srgbClr val="000000"/>
                </a:solidFill>
                <a:effectLst/>
                <a:latin typeface="Arial" panose="020B0604020202020204" pitchFamily="34" charset="0"/>
              </a:rPr>
              <a:t>IoT-Based Systems for Soil Nutrients Assessment in Horticulture </a:t>
            </a:r>
            <a:r>
              <a:rPr lang="en-GB" sz="2000" i="0">
                <a:solidFill>
                  <a:srgbClr val="000000"/>
                </a:solidFill>
                <a:effectLst/>
                <a:latin typeface="Arial" panose="020B0604020202020204" pitchFamily="34" charset="0"/>
                <a:hlinkClick r:id="rId3"/>
              </a:rPr>
              <a:t>https://www.mdpi.com/1424-8220/23/1/403</a:t>
            </a:r>
            <a:endParaRPr lang="en-GB" sz="2000" i="0">
              <a:solidFill>
                <a:srgbClr val="000000"/>
              </a:solidFill>
              <a:effectLst/>
              <a:latin typeface="Arial" panose="020B0604020202020204" pitchFamily="34" charset="0"/>
            </a:endParaRPr>
          </a:p>
          <a:p>
            <a:pPr marL="0" indent="0">
              <a:buNone/>
            </a:pPr>
            <a:r>
              <a:rPr lang="en-GB" sz="2000">
                <a:solidFill>
                  <a:srgbClr val="000000"/>
                </a:solidFill>
                <a:latin typeface="Arial" panose="020B0604020202020204" pitchFamily="34" charset="0"/>
              </a:rPr>
              <a:t>[3] </a:t>
            </a:r>
            <a:r>
              <a:rPr lang="en-GB" sz="2000" i="0">
                <a:solidFill>
                  <a:srgbClr val="111111"/>
                </a:solidFill>
                <a:effectLst/>
                <a:latin typeface="Manrope Var"/>
              </a:rPr>
              <a:t>Multi-Objective Optimum Solutions for IoT-Based Feature Models of Software Product Line </a:t>
            </a:r>
            <a:r>
              <a:rPr lang="en-GB" sz="2000" i="0">
                <a:solidFill>
                  <a:srgbClr val="111111"/>
                </a:solidFill>
                <a:effectLst/>
                <a:latin typeface="Manrope Var"/>
                <a:hlinkClick r:id="rId4"/>
              </a:rPr>
              <a:t>https://www.researchgate.net/publication/323441584_Multi-Objective_Optimum_Solutions_for_IoT-Based_Feature_Models_of_Software_Product_Line</a:t>
            </a:r>
            <a:endParaRPr lang="en-GB" sz="2000" i="0">
              <a:solidFill>
                <a:srgbClr val="111111"/>
              </a:solidFill>
              <a:effectLst/>
              <a:latin typeface="Manrope Var"/>
            </a:endParaRPr>
          </a:p>
          <a:p>
            <a:pPr marL="0" indent="0" algn="l">
              <a:buNone/>
            </a:pPr>
            <a:r>
              <a:rPr lang="en-GB" sz="2000">
                <a:solidFill>
                  <a:srgbClr val="000000"/>
                </a:solidFill>
                <a:latin typeface="Arial" panose="020B0604020202020204" pitchFamily="34" charset="0"/>
              </a:rPr>
              <a:t>[4] </a:t>
            </a:r>
            <a:r>
              <a:rPr lang="en-GB" sz="2000" i="0">
                <a:solidFill>
                  <a:srgbClr val="000000"/>
                </a:solidFill>
                <a:effectLst/>
                <a:latin typeface="Arial" panose="020B0604020202020204" pitchFamily="34" charset="0"/>
              </a:rPr>
              <a:t>IoT-Enabled Soil Nutrient Analysis and Crop Recommendation Model for Precision Agriculture </a:t>
            </a:r>
            <a:r>
              <a:rPr lang="en-GB" sz="2000" i="0">
                <a:solidFill>
                  <a:srgbClr val="000000"/>
                </a:solidFill>
                <a:effectLst/>
                <a:latin typeface="Arial" panose="020B0604020202020204" pitchFamily="34" charset="0"/>
                <a:hlinkClick r:id="rId5"/>
              </a:rPr>
              <a:t>https://www.mdpi.com/2073-431X/12/3/61</a:t>
            </a:r>
            <a:endParaRPr lang="en-GB" sz="2000" i="0">
              <a:solidFill>
                <a:srgbClr val="000000"/>
              </a:solidFill>
              <a:effectLst/>
              <a:latin typeface="Arial" panose="020B0604020202020204" pitchFamily="34" charset="0"/>
            </a:endParaRPr>
          </a:p>
          <a:p>
            <a:pPr marL="0" indent="0">
              <a:buNone/>
            </a:pPr>
            <a:endParaRPr lang="en-LK"/>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6"/>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75908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IT20151874 | </a:t>
            </a:r>
            <a:r>
              <a:rPr lang="en-GB" sz="4000" b="1" err="1">
                <a:latin typeface="Adobe Devanagari"/>
                <a:ea typeface="Cambria"/>
              </a:rPr>
              <a:t>Waththaladeniya</a:t>
            </a:r>
            <a:r>
              <a:rPr lang="en-GB" sz="4000" b="1">
                <a:latin typeface="Adobe Devanagari"/>
                <a:ea typeface="Cambria"/>
              </a:rPr>
              <a:t> N.M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542335"/>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338659"/>
            <a:ext cx="7297150" cy="519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22</a:t>
            </a:fld>
            <a:endParaRPr lang="en-US">
              <a:solidFill>
                <a:prstClr val="black"/>
              </a:solidFill>
              <a:latin typeface="Cambria"/>
            </a:endParaRPr>
          </a:p>
        </p:txBody>
      </p:sp>
      <p:pic>
        <p:nvPicPr>
          <p:cNvPr id="7" name="Picture 9">
            <a:extLst>
              <a:ext uri="{FF2B5EF4-FFF2-40B4-BE49-F238E27FC236}">
                <a16:creationId xmlns:a16="http://schemas.microsoft.com/office/drawing/2014/main" id="{46A0B298-6BC2-9A08-B724-D759E5319887}"/>
              </a:ext>
            </a:extLst>
          </p:cNvPr>
          <p:cNvPicPr>
            <a:picLocks noChangeAspect="1"/>
          </p:cNvPicPr>
          <p:nvPr/>
        </p:nvPicPr>
        <p:blipFill rotWithShape="1">
          <a:blip r:embed="rId4"/>
          <a:srcRect t="8437" r="330" b="15484"/>
          <a:stretch/>
        </p:blipFill>
        <p:spPr>
          <a:xfrm>
            <a:off x="9613900" y="393700"/>
            <a:ext cx="2062863" cy="2102328"/>
          </a:xfrm>
          <a:prstGeom prst="rect">
            <a:avLst/>
          </a:prstGeom>
        </p:spPr>
      </p:pic>
    </p:spTree>
    <p:extLst>
      <p:ext uri="{BB962C8B-B14F-4D97-AF65-F5344CB8AC3E}">
        <p14:creationId xmlns:p14="http://schemas.microsoft.com/office/powerpoint/2010/main" val="358541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Introduction </a:t>
            </a:r>
          </a:p>
        </p:txBody>
      </p:sp>
      <p:pic>
        <p:nvPicPr>
          <p:cNvPr id="13" name="Content Placeholder 12" descr="A lightbulb">
            <a:extLst>
              <a:ext uri="{FF2B5EF4-FFF2-40B4-BE49-F238E27FC236}">
                <a16:creationId xmlns:a16="http://schemas.microsoft.com/office/drawing/2014/main" id="{D34849E6-E728-6863-25AA-615E8EF1B38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330" y="1439545"/>
            <a:ext cx="4351338"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4"/>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20516"/>
            <a:ext cx="7297150" cy="537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22970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Background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83557" y="1499054"/>
            <a:ext cx="10092541" cy="4351338"/>
          </a:xfrm>
          <a:ln>
            <a:solidFill>
              <a:schemeClr val="tx1"/>
            </a:solidFill>
          </a:ln>
        </p:spPr>
        <p:txBody>
          <a:bodyPr vert="horz" lIns="91440" tIns="45720" rIns="91440" bIns="45720" rtlCol="0" anchor="t">
            <a:normAutofit/>
          </a:bodyPr>
          <a:lstStyle/>
          <a:p>
            <a:pPr marL="12065" marR="267335" indent="0">
              <a:spcBef>
                <a:spcPts val="105"/>
              </a:spcBef>
              <a:buNone/>
            </a:pPr>
            <a:endParaRPr lang="en-US">
              <a:ea typeface="+mn-lt"/>
              <a:cs typeface="+mn-lt"/>
            </a:endParaRPr>
          </a:p>
          <a:p>
            <a:pPr marL="355600" marR="267335" indent="-343535">
              <a:lnSpc>
                <a:spcPct val="100000"/>
              </a:lnSpc>
              <a:spcBef>
                <a:spcPts val="105"/>
              </a:spcBef>
              <a:buClr>
                <a:srgbClr val="8AD0D6"/>
              </a:buClr>
            </a:pPr>
            <a:r>
              <a:rPr lang="en-US">
                <a:ea typeface="+mn-lt"/>
                <a:cs typeface="+mn-lt"/>
              </a:rPr>
              <a:t>Reduce the effect on weather changes based on traditional knowledge.</a:t>
            </a:r>
          </a:p>
          <a:p>
            <a:pPr marL="12065" marR="267335" indent="0">
              <a:lnSpc>
                <a:spcPct val="100000"/>
              </a:lnSpc>
              <a:spcBef>
                <a:spcPts val="105"/>
              </a:spcBef>
              <a:buClr>
                <a:srgbClr val="8AD0D6"/>
              </a:buClr>
              <a:buNone/>
            </a:pPr>
            <a:endParaRPr lang="en-US">
              <a:cs typeface="Calibri" panose="020F0502020204030204"/>
            </a:endParaRPr>
          </a:p>
          <a:p>
            <a:pPr marL="355600" marR="267335" indent="-343535">
              <a:lnSpc>
                <a:spcPct val="100000"/>
              </a:lnSpc>
              <a:spcBef>
                <a:spcPts val="105"/>
              </a:spcBef>
            </a:pPr>
            <a:r>
              <a:rPr lang="en-US">
                <a:ea typeface="+mn-lt"/>
                <a:cs typeface="+mn-lt"/>
              </a:rPr>
              <a:t>Weather monitoring systems to monitor the weather changes.</a:t>
            </a:r>
            <a:endParaRPr lang="en-US">
              <a:cs typeface="Calibri"/>
            </a:endParaRPr>
          </a:p>
          <a:p>
            <a:endParaRPr lang="en-US">
              <a:cs typeface="Calibri"/>
            </a:endParaRPr>
          </a:p>
          <a:p>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04000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pPr>
              <a:lnSpc>
                <a:spcPct val="100000"/>
              </a:lnSpc>
              <a:spcBef>
                <a:spcPts val="0"/>
              </a:spcBef>
              <a:buFont typeface="Arial MT,Sans-Serif" panose="020B0604020202020204" pitchFamily="34" charset="0"/>
            </a:pPr>
            <a:r>
              <a:rPr lang="en-US">
                <a:ea typeface="+mn-lt"/>
                <a:cs typeface="+mn-lt"/>
              </a:rPr>
              <a:t>Provide recommendations to reduce the impact on organic crop based on weather changes. </a:t>
            </a:r>
          </a:p>
          <a:p>
            <a:pPr>
              <a:lnSpc>
                <a:spcPct val="100000"/>
              </a:lnSpc>
              <a:spcBef>
                <a:spcPts val="0"/>
              </a:spcBef>
              <a:buFont typeface="Arial MT,Sans-Serif" panose="020B0604020202020204" pitchFamily="34" charset="0"/>
            </a:pPr>
            <a:r>
              <a:rPr lang="en-US">
                <a:ea typeface="+mn-lt"/>
                <a:cs typeface="+mn-lt"/>
              </a:rPr>
              <a:t>Recommend crops based on real-time weather conditions.</a:t>
            </a:r>
          </a:p>
          <a:p>
            <a:pPr marL="0" indent="0">
              <a:lnSpc>
                <a:spcPct val="100000"/>
              </a:lnSpc>
              <a:spcBef>
                <a:spcPts val="0"/>
              </a:spcBef>
              <a:buNone/>
            </a:pPr>
            <a:endParaRPr lang="en-US">
              <a:ea typeface="+mn-lt"/>
              <a:cs typeface="+mn-lt"/>
            </a:endParaRPr>
          </a:p>
          <a:p>
            <a:endParaRPr lang="en-US">
              <a:cs typeface="Calibri" panose="020F0502020204030204"/>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288079"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Waththaladeniya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60772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Summary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251793"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graphicFrame>
        <p:nvGraphicFramePr>
          <p:cNvPr id="8" name="Table 8">
            <a:extLst>
              <a:ext uri="{FF2B5EF4-FFF2-40B4-BE49-F238E27FC236}">
                <a16:creationId xmlns:a16="http://schemas.microsoft.com/office/drawing/2014/main" id="{DAB6A8B2-5418-F109-EA79-395FB1543364}"/>
              </a:ext>
            </a:extLst>
          </p:cNvPr>
          <p:cNvGraphicFramePr>
            <a:graphicFrameLocks noGrp="1"/>
          </p:cNvGraphicFramePr>
          <p:nvPr>
            <p:extLst>
              <p:ext uri="{D42A27DB-BD31-4B8C-83A1-F6EECF244321}">
                <p14:modId xmlns:p14="http://schemas.microsoft.com/office/powerpoint/2010/main" val="3159545279"/>
              </p:ext>
            </p:extLst>
          </p:nvPr>
        </p:nvGraphicFramePr>
        <p:xfrm>
          <a:off x="949098" y="1647556"/>
          <a:ext cx="9382491" cy="3407516"/>
        </p:xfrm>
        <a:graphic>
          <a:graphicData uri="http://schemas.openxmlformats.org/drawingml/2006/table">
            <a:tbl>
              <a:tblPr firstRow="1" bandRow="1">
                <a:tableStyleId>{7DF18680-E054-41AD-8BC1-D1AEF772440D}</a:tableStyleId>
              </a:tblPr>
              <a:tblGrid>
                <a:gridCol w="2760452">
                  <a:extLst>
                    <a:ext uri="{9D8B030D-6E8A-4147-A177-3AD203B41FA5}">
                      <a16:colId xmlns:a16="http://schemas.microsoft.com/office/drawing/2014/main" val="3897419668"/>
                    </a:ext>
                  </a:extLst>
                </a:gridCol>
                <a:gridCol w="1693570">
                  <a:extLst>
                    <a:ext uri="{9D8B030D-6E8A-4147-A177-3AD203B41FA5}">
                      <a16:colId xmlns:a16="http://schemas.microsoft.com/office/drawing/2014/main" val="4239812186"/>
                    </a:ext>
                  </a:extLst>
                </a:gridCol>
                <a:gridCol w="1642823">
                  <a:extLst>
                    <a:ext uri="{9D8B030D-6E8A-4147-A177-3AD203B41FA5}">
                      <a16:colId xmlns:a16="http://schemas.microsoft.com/office/drawing/2014/main" val="4093210831"/>
                    </a:ext>
                  </a:extLst>
                </a:gridCol>
                <a:gridCol w="1642823">
                  <a:extLst>
                    <a:ext uri="{9D8B030D-6E8A-4147-A177-3AD203B41FA5}">
                      <a16:colId xmlns:a16="http://schemas.microsoft.com/office/drawing/2014/main" val="2316367134"/>
                    </a:ext>
                  </a:extLst>
                </a:gridCol>
                <a:gridCol w="1642823">
                  <a:extLst>
                    <a:ext uri="{9D8B030D-6E8A-4147-A177-3AD203B41FA5}">
                      <a16:colId xmlns:a16="http://schemas.microsoft.com/office/drawing/2014/main" val="3449148943"/>
                    </a:ext>
                  </a:extLst>
                </a:gridCol>
              </a:tblGrid>
              <a:tr h="789358">
                <a:tc>
                  <a:txBody>
                    <a:bodyPr/>
                    <a:lstStyle/>
                    <a:p>
                      <a:r>
                        <a:rPr lang="en-US">
                          <a:solidFill>
                            <a:schemeClr val="tx1"/>
                          </a:solidFill>
                        </a:rPr>
                        <a:t>CRM Tool </a:t>
                      </a:r>
                    </a:p>
                    <a:p>
                      <a:r>
                        <a:rPr lang="en-US">
                          <a:solidFill>
                            <a:schemeClr val="tx1"/>
                          </a:solidFill>
                        </a:rPr>
                        <a:t>                                                   </a:t>
                      </a:r>
                      <a:r>
                        <a:rPr lang="en-US"/>
                        <a:t>Feature</a:t>
                      </a:r>
                    </a:p>
                  </a:txBody>
                  <a:tcPr/>
                </a:tc>
                <a:tc>
                  <a:txBody>
                    <a:bodyPr/>
                    <a:lstStyle/>
                    <a:p>
                      <a:r>
                        <a:rPr lang="en-US">
                          <a:solidFill>
                            <a:schemeClr val="tx1"/>
                          </a:solidFill>
                        </a:rPr>
                        <a:t>A</a:t>
                      </a:r>
                    </a:p>
                  </a:txBody>
                  <a:tcPr/>
                </a:tc>
                <a:tc>
                  <a:txBody>
                    <a:bodyPr/>
                    <a:lstStyle/>
                    <a:p>
                      <a:r>
                        <a:rPr lang="en-US" b="1">
                          <a:solidFill>
                            <a:schemeClr val="tx1"/>
                          </a:solidFill>
                        </a:rPr>
                        <a:t>B</a:t>
                      </a:r>
                    </a:p>
                  </a:txBody>
                  <a:tcPr/>
                </a:tc>
                <a:tc>
                  <a:txBody>
                    <a:bodyPr/>
                    <a:lstStyle/>
                    <a:p>
                      <a:r>
                        <a:rPr lang="en-US">
                          <a:solidFill>
                            <a:schemeClr val="tx1"/>
                          </a:solidFill>
                        </a:rPr>
                        <a:t>C</a:t>
                      </a:r>
                    </a:p>
                  </a:txBody>
                  <a:tcPr/>
                </a:tc>
                <a:tc>
                  <a:txBody>
                    <a:bodyPr/>
                    <a:lstStyle/>
                    <a:p>
                      <a:r>
                        <a:rPr lang="en-US">
                          <a:solidFill>
                            <a:schemeClr val="tx1"/>
                          </a:solidFill>
                        </a:rPr>
                        <a:t>Proposed system</a:t>
                      </a:r>
                    </a:p>
                  </a:txBody>
                  <a:tcPr/>
                </a:tc>
                <a:extLst>
                  <a:ext uri="{0D108BD9-81ED-4DB2-BD59-A6C34878D82A}">
                    <a16:rowId xmlns:a16="http://schemas.microsoft.com/office/drawing/2014/main" val="593928416"/>
                  </a:ext>
                </a:extLst>
              </a:tr>
              <a:tr h="789358">
                <a:tc>
                  <a:txBody>
                    <a:bodyPr/>
                    <a:lstStyle/>
                    <a:p>
                      <a:r>
                        <a:rPr lang="en-US"/>
                        <a:t>Detect real time weather condition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40291646"/>
                  </a:ext>
                </a:extLst>
              </a:tr>
              <a:tr h="789358">
                <a:tc>
                  <a:txBody>
                    <a:bodyPr/>
                    <a:lstStyle/>
                    <a:p>
                      <a:pPr lvl="0">
                        <a:buNone/>
                      </a:pPr>
                      <a:r>
                        <a:rPr lang="en-US" sz="1800" b="0" i="0" u="none" strike="noStrike" noProof="0">
                          <a:latin typeface="Calibri"/>
                        </a:rPr>
                        <a:t>Recommend solutions based on weather conditions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3013476"/>
                  </a:ext>
                </a:extLst>
              </a:tr>
              <a:tr h="789358">
                <a:tc>
                  <a:txBody>
                    <a:bodyPr/>
                    <a:lstStyle/>
                    <a:p>
                      <a:pPr lvl="0">
                        <a:buNone/>
                      </a:pPr>
                      <a:r>
                        <a:rPr lang="en-US" sz="1800" b="0" i="0" u="none" strike="noStrike" noProof="0">
                          <a:latin typeface="Calibri"/>
                        </a:rPr>
                        <a:t>Recommend organic crop based on weather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1242382"/>
                  </a:ext>
                </a:extLst>
              </a:tr>
            </a:tbl>
          </a:graphicData>
        </a:graphic>
      </p:graphicFrame>
      <p:pic>
        <p:nvPicPr>
          <p:cNvPr id="10" name="Graphic 9" descr="Checkmark with solid fill">
            <a:extLst>
              <a:ext uri="{FF2B5EF4-FFF2-40B4-BE49-F238E27FC236}">
                <a16:creationId xmlns:a16="http://schemas.microsoft.com/office/drawing/2014/main" id="{88E0BD62-70C9-335E-25C5-C224586FD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6240" y="2560320"/>
            <a:ext cx="650240" cy="650240"/>
          </a:xfrm>
          <a:prstGeom prst="rect">
            <a:avLst/>
          </a:prstGeom>
        </p:spPr>
      </p:pic>
      <p:pic>
        <p:nvPicPr>
          <p:cNvPr id="12" name="Graphic 11" descr="Close with solid fill">
            <a:extLst>
              <a:ext uri="{FF2B5EF4-FFF2-40B4-BE49-F238E27FC236}">
                <a16:creationId xmlns:a16="http://schemas.microsoft.com/office/drawing/2014/main" id="{121AAA56-2BBE-30B2-BE6E-EE13DF3CA7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10464" y="2560320"/>
            <a:ext cx="650240" cy="650240"/>
          </a:xfrm>
          <a:prstGeom prst="rect">
            <a:avLst/>
          </a:prstGeom>
        </p:spPr>
      </p:pic>
      <p:pic>
        <p:nvPicPr>
          <p:cNvPr id="18" name="Graphic 17" descr="Close with solid fill">
            <a:extLst>
              <a:ext uri="{FF2B5EF4-FFF2-40B4-BE49-F238E27FC236}">
                <a16:creationId xmlns:a16="http://schemas.microsoft.com/office/drawing/2014/main" id="{44188251-2061-05D0-BAC8-4DFE5AB80A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6240" y="3463572"/>
            <a:ext cx="650240" cy="650240"/>
          </a:xfrm>
          <a:prstGeom prst="rect">
            <a:avLst/>
          </a:prstGeom>
        </p:spPr>
      </p:pic>
      <p:pic>
        <p:nvPicPr>
          <p:cNvPr id="20" name="Graphic 19" descr="Close with solid fill">
            <a:extLst>
              <a:ext uri="{FF2B5EF4-FFF2-40B4-BE49-F238E27FC236}">
                <a16:creationId xmlns:a16="http://schemas.microsoft.com/office/drawing/2014/main" id="{7AF2B4C3-6B75-C278-4274-B1E1CAB465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10464" y="3463572"/>
            <a:ext cx="650240" cy="650240"/>
          </a:xfrm>
          <a:prstGeom prst="rect">
            <a:avLst/>
          </a:prstGeom>
        </p:spPr>
      </p:pic>
      <p:pic>
        <p:nvPicPr>
          <p:cNvPr id="26" name="Graphic 25" descr="Close with solid fill">
            <a:extLst>
              <a:ext uri="{FF2B5EF4-FFF2-40B4-BE49-F238E27FC236}">
                <a16:creationId xmlns:a16="http://schemas.microsoft.com/office/drawing/2014/main" id="{52939187-98B3-1440-C87C-CBF4B180D1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1423" y="4319860"/>
            <a:ext cx="650240" cy="650240"/>
          </a:xfrm>
          <a:prstGeom prst="rect">
            <a:avLst/>
          </a:prstGeom>
        </p:spPr>
      </p:pic>
      <p:pic>
        <p:nvPicPr>
          <p:cNvPr id="30" name="Graphic 29" descr="Close with solid fill">
            <a:extLst>
              <a:ext uri="{FF2B5EF4-FFF2-40B4-BE49-F238E27FC236}">
                <a16:creationId xmlns:a16="http://schemas.microsoft.com/office/drawing/2014/main" id="{DBBEC431-3D79-F993-A091-A95A2F6AD1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8241" y="4319860"/>
            <a:ext cx="650240" cy="650240"/>
          </a:xfrm>
          <a:prstGeom prst="rect">
            <a:avLst/>
          </a:prstGeom>
        </p:spPr>
      </p:pic>
      <p:pic>
        <p:nvPicPr>
          <p:cNvPr id="41" name="Graphic 40" descr="Checkmark with solid fill">
            <a:extLst>
              <a:ext uri="{FF2B5EF4-FFF2-40B4-BE49-F238E27FC236}">
                <a16:creationId xmlns:a16="http://schemas.microsoft.com/office/drawing/2014/main" id="{58944F88-3EE7-7FF8-6DD0-C8B34A1FA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8919" y="2646584"/>
            <a:ext cx="650240" cy="650240"/>
          </a:xfrm>
          <a:prstGeom prst="rect">
            <a:avLst/>
          </a:prstGeom>
        </p:spPr>
      </p:pic>
      <p:pic>
        <p:nvPicPr>
          <p:cNvPr id="42" name="Graphic 41" descr="Checkmark with solid fill">
            <a:extLst>
              <a:ext uri="{FF2B5EF4-FFF2-40B4-BE49-F238E27FC236}">
                <a16:creationId xmlns:a16="http://schemas.microsoft.com/office/drawing/2014/main" id="{9D32EEE2-A6A8-52E1-B0BC-0B1EFD61C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8919" y="3464724"/>
            <a:ext cx="650240" cy="650240"/>
          </a:xfrm>
          <a:prstGeom prst="rect">
            <a:avLst/>
          </a:prstGeom>
        </p:spPr>
      </p:pic>
      <p:pic>
        <p:nvPicPr>
          <p:cNvPr id="43" name="Graphic 42" descr="Checkmark with solid fill">
            <a:extLst>
              <a:ext uri="{FF2B5EF4-FFF2-40B4-BE49-F238E27FC236}">
                <a16:creationId xmlns:a16="http://schemas.microsoft.com/office/drawing/2014/main" id="{37B318F8-E1E7-9EBB-A8D5-688E216CD0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8919" y="4386244"/>
            <a:ext cx="650240" cy="650240"/>
          </a:xfrm>
          <a:prstGeom prst="rect">
            <a:avLst/>
          </a:prstGeom>
        </p:spPr>
      </p:pic>
      <p:pic>
        <p:nvPicPr>
          <p:cNvPr id="3" name="Graphic 2" descr="Checkmark with solid fill">
            <a:extLst>
              <a:ext uri="{FF2B5EF4-FFF2-40B4-BE49-F238E27FC236}">
                <a16:creationId xmlns:a16="http://schemas.microsoft.com/office/drawing/2014/main" id="{66F0B5C0-2443-F344-A663-8C9BD7FA2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2132" y="3510080"/>
            <a:ext cx="650240" cy="650240"/>
          </a:xfrm>
          <a:prstGeom prst="rect">
            <a:avLst/>
          </a:prstGeom>
        </p:spPr>
      </p:pic>
      <p:pic>
        <p:nvPicPr>
          <p:cNvPr id="5" name="Graphic 4" descr="Checkmark with solid fill">
            <a:extLst>
              <a:ext uri="{FF2B5EF4-FFF2-40B4-BE49-F238E27FC236}">
                <a16:creationId xmlns:a16="http://schemas.microsoft.com/office/drawing/2014/main" id="{26C87A50-650C-5259-355B-54EEAE6379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2275" y="4386243"/>
            <a:ext cx="650240" cy="650240"/>
          </a:xfrm>
          <a:prstGeom prst="rect">
            <a:avLst/>
          </a:prstGeom>
        </p:spPr>
      </p:pic>
      <p:pic>
        <p:nvPicPr>
          <p:cNvPr id="9" name="Graphic 8" descr="Checkmark with solid fill">
            <a:extLst>
              <a:ext uri="{FF2B5EF4-FFF2-40B4-BE49-F238E27FC236}">
                <a16:creationId xmlns:a16="http://schemas.microsoft.com/office/drawing/2014/main" id="{010A7BD2-4034-AF97-9956-EA3D6800A8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2133" y="2646584"/>
            <a:ext cx="650240" cy="650240"/>
          </a:xfrm>
          <a:prstGeom prst="rect">
            <a:avLst/>
          </a:prstGeom>
        </p:spPr>
      </p:pic>
    </p:spTree>
    <p:extLst>
      <p:ext uri="{BB962C8B-B14F-4D97-AF65-F5344CB8AC3E}">
        <p14:creationId xmlns:p14="http://schemas.microsoft.com/office/powerpoint/2010/main" val="391094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Questions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pPr marL="355600" indent="-343535">
              <a:lnSpc>
                <a:spcPct val="100000"/>
              </a:lnSpc>
              <a:spcBef>
                <a:spcPts val="95"/>
              </a:spcBef>
              <a:buFont typeface="Arial MT,Sans-Serif" panose="020B0604020202020204" pitchFamily="34" charset="0"/>
            </a:pPr>
            <a:r>
              <a:rPr lang="en-US">
                <a:ea typeface="+mn-lt"/>
                <a:cs typeface="+mn-lt"/>
              </a:rPr>
              <a:t>How to recommend methods to reduce the effect on organic crops based on weather conditions.</a:t>
            </a:r>
          </a:p>
          <a:p>
            <a:pPr marL="355600" indent="-343535">
              <a:lnSpc>
                <a:spcPct val="100000"/>
              </a:lnSpc>
              <a:spcBef>
                <a:spcPts val="0"/>
              </a:spcBef>
              <a:buFont typeface="Arial MT,Sans-Serif" panose="020B0604020202020204" pitchFamily="34" charset="0"/>
            </a:pPr>
            <a:r>
              <a:rPr lang="en-US">
                <a:ea typeface="+mn-lt"/>
                <a:cs typeface="+mn-lt"/>
              </a:rPr>
              <a:t>How to recommend organic crops using an algorithm based on weather conditions.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3"/>
            <a:ext cx="7251793" cy="492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883706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b="1">
                <a:ea typeface="+mn-lt"/>
                <a:cs typeface="+mn-lt"/>
              </a:rPr>
              <a:t>Objective : </a:t>
            </a:r>
            <a:r>
              <a:rPr lang="en-US">
                <a:ea typeface="+mn-lt"/>
                <a:cs typeface="+mn-lt"/>
              </a:rPr>
              <a:t>Main objective is finding local varying weather conditions like temperature, precipitation, humidity, wind, and extreme weather conditions to provide recommended crops based on their area weather conditions.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56588"/>
            <a:ext cx="7260864" cy="401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684265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616982"/>
            <a:ext cx="10515600" cy="2654981"/>
          </a:xfrm>
          <a:ln>
            <a:solidFill>
              <a:schemeClr val="tx1"/>
            </a:solidFill>
          </a:ln>
        </p:spPr>
        <p:txBody>
          <a:bodyPr vert="horz" lIns="91440" tIns="45720" rIns="91440" bIns="45720" rtlCol="0" anchor="t">
            <a:normAutofit/>
          </a:bodyPr>
          <a:lstStyle/>
          <a:p>
            <a:pPr marL="0" indent="0">
              <a:lnSpc>
                <a:spcPct val="100000"/>
              </a:lnSpc>
              <a:spcBef>
                <a:spcPts val="0"/>
              </a:spcBef>
              <a:buNone/>
            </a:pPr>
            <a:r>
              <a:rPr lang="en-US" b="1">
                <a:ea typeface="+mn-lt"/>
                <a:cs typeface="+mn-lt"/>
              </a:rPr>
              <a:t>Sub Objectives</a:t>
            </a:r>
            <a:endParaRPr lang="en-US">
              <a:ea typeface="+mn-lt"/>
              <a:cs typeface="+mn-lt"/>
            </a:endParaRPr>
          </a:p>
          <a:p>
            <a:pPr marL="355600" marR="1021080" indent="-343535">
              <a:lnSpc>
                <a:spcPct val="80000"/>
              </a:lnSpc>
              <a:spcBef>
                <a:spcPts val="650"/>
              </a:spcBef>
              <a:buFont typeface="Arial MT,Sans-Serif" panose="020B0604020202020204" pitchFamily="34" charset="0"/>
            </a:pPr>
            <a:r>
              <a:rPr lang="en-US">
                <a:ea typeface="+mn-lt"/>
                <a:cs typeface="+mn-lt"/>
              </a:rPr>
              <a:t>Collect the real-time weather conditions using IOT device.</a:t>
            </a:r>
          </a:p>
          <a:p>
            <a:pPr marL="355600" marR="130810" indent="-343535">
              <a:lnSpc>
                <a:spcPct val="80000"/>
              </a:lnSpc>
              <a:spcBef>
                <a:spcPts val="650"/>
              </a:spcBef>
              <a:buFont typeface="Arial MT,Sans-Serif" panose="020B0604020202020204" pitchFamily="34" charset="0"/>
            </a:pPr>
            <a:r>
              <a:rPr lang="en-US">
                <a:ea typeface="+mn-lt"/>
                <a:cs typeface="+mn-lt"/>
              </a:rPr>
              <a:t>Implement a recommendation algorithm to recommend crops based on weather conditions.</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406007"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a:t>
            </a:r>
            <a:r>
              <a:rPr lang="en-US">
                <a:solidFill>
                  <a:schemeClr val="tx1"/>
                </a:solidFill>
              </a:rPr>
              <a:t>   </a:t>
            </a:r>
            <a:r>
              <a:rPr lang="en-US" sz="1800">
                <a:solidFill>
                  <a:schemeClr val="tx1"/>
                </a:solidFill>
              </a:rPr>
              <a:t>|</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66977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7F9B-3FCE-50E6-65B5-FEA1610F65FB}"/>
              </a:ext>
            </a:extLst>
          </p:cNvPr>
          <p:cNvSpPr>
            <a:spLocks noGrp="1"/>
          </p:cNvSpPr>
          <p:nvPr>
            <p:ph type="title"/>
          </p:nvPr>
        </p:nvSpPr>
        <p:spPr>
          <a:xfrm>
            <a:off x="838200" y="127000"/>
            <a:ext cx="10515600" cy="896938"/>
          </a:xfrm>
        </p:spPr>
        <p:txBody>
          <a:bodyPr/>
          <a:lstStyle/>
          <a:p>
            <a:pPr algn="ctr"/>
            <a:r>
              <a:rPr lang="en-US">
                <a:cs typeface="Calibri Light"/>
              </a:rPr>
              <a:t>Introduction</a:t>
            </a:r>
            <a:endParaRPr lang="en-US"/>
          </a:p>
        </p:txBody>
      </p:sp>
      <p:sp>
        <p:nvSpPr>
          <p:cNvPr id="3" name="Content Placeholder 2">
            <a:extLst>
              <a:ext uri="{FF2B5EF4-FFF2-40B4-BE49-F238E27FC236}">
                <a16:creationId xmlns:a16="http://schemas.microsoft.com/office/drawing/2014/main" id="{ADF083AA-1484-CB8E-3322-46C48E36B792}"/>
              </a:ext>
            </a:extLst>
          </p:cNvPr>
          <p:cNvSpPr>
            <a:spLocks noGrp="1"/>
          </p:cNvSpPr>
          <p:nvPr>
            <p:ph idx="1"/>
          </p:nvPr>
        </p:nvSpPr>
        <p:spPr>
          <a:xfrm>
            <a:off x="838200" y="1349375"/>
            <a:ext cx="10515600" cy="5046663"/>
          </a:xfrm>
          <a:ln>
            <a:solidFill>
              <a:schemeClr val="tx1"/>
            </a:solidFill>
          </a:ln>
        </p:spPr>
        <p:txBody>
          <a:bodyPr vert="horz" lIns="91440" tIns="45720" rIns="91440" bIns="45720" rtlCol="0" anchor="t">
            <a:normAutofit/>
          </a:bodyPr>
          <a:lstStyle/>
          <a:p>
            <a:pPr lvl="1"/>
            <a:r>
              <a:rPr lang="en-US">
                <a:cs typeface="Calibri"/>
              </a:rPr>
              <a:t>Agriculture is one of the key areas in Sri Lanka's economy.</a:t>
            </a:r>
          </a:p>
          <a:p>
            <a:pPr marL="457200" lvl="1" indent="0">
              <a:buNone/>
            </a:pPr>
            <a:endParaRPr lang="en-US">
              <a:cs typeface="Calibri"/>
            </a:endParaRPr>
          </a:p>
          <a:p>
            <a:pPr marL="457200" lvl="1" indent="0">
              <a:buNone/>
            </a:pPr>
            <a:endParaRPr lang="en-US">
              <a:cs typeface="Calibri"/>
            </a:endParaRPr>
          </a:p>
          <a:p>
            <a:pPr lvl="1"/>
            <a:r>
              <a:rPr lang="en-US">
                <a:cs typeface="Calibri"/>
              </a:rPr>
              <a:t>With the current situation in the country, people tend to go with the organic cultivation.</a:t>
            </a:r>
          </a:p>
          <a:p>
            <a:pPr marL="457200" lvl="1" indent="0">
              <a:buNone/>
            </a:pPr>
            <a:endParaRPr lang="en-US">
              <a:cs typeface="Calibri"/>
            </a:endParaRPr>
          </a:p>
          <a:p>
            <a:pPr marL="457200" lvl="1" indent="0">
              <a:buNone/>
            </a:pPr>
            <a:endParaRPr lang="en-US">
              <a:cs typeface="Calibri"/>
            </a:endParaRPr>
          </a:p>
          <a:p>
            <a:pPr lvl="1"/>
            <a:r>
              <a:rPr lang="en-US">
                <a:cs typeface="Calibri"/>
              </a:rPr>
              <a:t>Most people doesn't have the knowledge about concept of crop rotation due to lack of knowledge about the field.</a:t>
            </a:r>
          </a:p>
          <a:p>
            <a:pPr marL="457200" lvl="1" indent="0">
              <a:buNone/>
            </a:pPr>
            <a:endParaRPr lang="en-US">
              <a:cs typeface="Calibri"/>
            </a:endParaRPr>
          </a:p>
          <a:p>
            <a:pPr lvl="1"/>
            <a:endParaRPr lang="en-US">
              <a:cs typeface="Calibri"/>
            </a:endParaRPr>
          </a:p>
          <a:p>
            <a:pPr lvl="1"/>
            <a:r>
              <a:rPr lang="en-US">
                <a:cs typeface="Calibri"/>
              </a:rPr>
              <a:t>What is crop rotation? How is it done? What are the data involving?</a:t>
            </a: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2250296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Methodology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750722"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a:t>
            </a:r>
            <a:r>
              <a:rPr lang="en-US">
                <a:solidFill>
                  <a:schemeClr val="tx1"/>
                </a:solidFill>
              </a:rPr>
              <a:t>  </a:t>
            </a:r>
            <a:r>
              <a:rPr lang="en-US" sz="1800">
                <a:solidFill>
                  <a:schemeClr val="tx1"/>
                </a:solidFill>
              </a:rPr>
              <a:t>|</a:t>
            </a:r>
            <a:r>
              <a:rPr lang="en-US">
                <a:solidFill>
                  <a:schemeClr val="tx1"/>
                </a:solidFill>
              </a:rPr>
              <a:t>   Waththaladeniya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a:t>
            </a:r>
            <a:r>
              <a:rPr lang="en-US">
                <a:solidFill>
                  <a:schemeClr val="tx1"/>
                </a:solidFill>
              </a:rPr>
              <a:t>Project</a:t>
            </a:r>
            <a:r>
              <a:rPr lang="en-US" sz="1800">
                <a:solidFill>
                  <a:schemeClr val="tx1"/>
                </a:solidFill>
              </a:rPr>
              <a: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3" name="Picture 2" descr="Blueprint of a residential house">
            <a:extLst>
              <a:ext uri="{FF2B5EF4-FFF2-40B4-BE49-F238E27FC236}">
                <a16:creationId xmlns:a16="http://schemas.microsoft.com/office/drawing/2014/main" id="{38C60ACD-272D-026D-2E22-836FEB5FE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72" y="1646273"/>
            <a:ext cx="6243210" cy="4179339"/>
          </a:xfrm>
          <a:prstGeom prst="rect">
            <a:avLst/>
          </a:prstGeom>
        </p:spPr>
      </p:pic>
    </p:spTree>
    <p:extLst>
      <p:ext uri="{BB962C8B-B14F-4D97-AF65-F5344CB8AC3E}">
        <p14:creationId xmlns:p14="http://schemas.microsoft.com/office/powerpoint/2010/main" val="3375991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Component Overview Diagram </a:t>
            </a:r>
          </a:p>
        </p:txBody>
      </p:sp>
      <p:pic>
        <p:nvPicPr>
          <p:cNvPr id="8" name="Picture 8" descr="Diagram&#10;&#10;Description automatically generated">
            <a:extLst>
              <a:ext uri="{FF2B5EF4-FFF2-40B4-BE49-F238E27FC236}">
                <a16:creationId xmlns:a16="http://schemas.microsoft.com/office/drawing/2014/main" id="{BBB62F27-3079-738F-3BE3-145F8352C252}"/>
              </a:ext>
            </a:extLst>
          </p:cNvPr>
          <p:cNvPicPr>
            <a:picLocks noGrp="1" noChangeAspect="1"/>
          </p:cNvPicPr>
          <p:nvPr>
            <p:ph idx="1"/>
          </p:nvPr>
        </p:nvPicPr>
        <p:blipFill>
          <a:blip r:embed="rId2"/>
          <a:stretch>
            <a:fillRect/>
          </a:stretch>
        </p:blipFill>
        <p:spPr>
          <a:xfrm>
            <a:off x="3039419" y="1706177"/>
            <a:ext cx="5933643"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442293"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a:t>
            </a:r>
            <a:r>
              <a:rPr lang="en-US">
                <a:solidFill>
                  <a:schemeClr val="tx1"/>
                </a:solidFill>
              </a:rPr>
              <a:t>   </a:t>
            </a:r>
            <a:r>
              <a:rPr lang="en-US" sz="1800">
                <a:solidFill>
                  <a:schemeClr val="tx1"/>
                </a:solidFill>
              </a:rPr>
              <a:t>|</a:t>
            </a:r>
            <a:r>
              <a:rPr lang="en-US">
                <a:solidFill>
                  <a:schemeClr val="tx1"/>
                </a:solidFill>
              </a:rPr>
              <a:t> </a:t>
            </a:r>
            <a:r>
              <a:rPr lang="en-US" sz="1800">
                <a:solidFill>
                  <a:schemeClr val="tx1"/>
                </a:solidFill>
              </a:rPr>
              <a:t> </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41658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57B6-2568-88D0-0A8D-76577B9D9D79}"/>
              </a:ext>
            </a:extLst>
          </p:cNvPr>
          <p:cNvSpPr>
            <a:spLocks noGrp="1"/>
          </p:cNvSpPr>
          <p:nvPr>
            <p:ph type="title"/>
          </p:nvPr>
        </p:nvSpPr>
        <p:spPr/>
        <p:txBody>
          <a:bodyPr/>
          <a:lstStyle/>
          <a:p>
            <a:r>
              <a:rPr lang="en-US"/>
              <a:t>Tools and Technologies </a:t>
            </a:r>
            <a:endParaRPr lang="en-GB"/>
          </a:p>
        </p:txBody>
      </p:sp>
      <p:sp>
        <p:nvSpPr>
          <p:cNvPr id="3" name="Content Placeholder 2">
            <a:extLst>
              <a:ext uri="{FF2B5EF4-FFF2-40B4-BE49-F238E27FC236}">
                <a16:creationId xmlns:a16="http://schemas.microsoft.com/office/drawing/2014/main" id="{BC6BD32F-CF55-202C-062D-03F391EAAA48}"/>
              </a:ext>
            </a:extLst>
          </p:cNvPr>
          <p:cNvSpPr>
            <a:spLocks noGrp="1"/>
          </p:cNvSpPr>
          <p:nvPr>
            <p:ph idx="1"/>
          </p:nvPr>
        </p:nvSpPr>
        <p:spPr>
          <a:ln>
            <a:solidFill>
              <a:schemeClr val="tx1"/>
            </a:solidFill>
          </a:ln>
        </p:spPr>
        <p:txBody>
          <a:bodyPr vert="horz" lIns="91440" tIns="45720" rIns="91440" bIns="45720" rtlCol="0" anchor="t">
            <a:normAutofit lnSpcReduction="10000"/>
          </a:bodyPr>
          <a:lstStyle/>
          <a:p>
            <a:pPr marL="0" indent="0">
              <a:buNone/>
            </a:pPr>
            <a:r>
              <a:rPr lang="en-US">
                <a:cs typeface="Calibri"/>
              </a:rPr>
              <a:t>Technology</a:t>
            </a:r>
          </a:p>
          <a:p>
            <a:r>
              <a:rPr lang="en-US">
                <a:cs typeface="Calibri"/>
              </a:rPr>
              <a:t>Internet of Things (IoT)</a:t>
            </a:r>
          </a:p>
          <a:p>
            <a:r>
              <a:rPr lang="en-US">
                <a:cs typeface="Calibri"/>
              </a:rPr>
              <a:t>Decision Tree algorithm</a:t>
            </a:r>
            <a:endParaRPr lang="en-US" sz="2800">
              <a:cs typeface="Calibri"/>
            </a:endParaRPr>
          </a:p>
          <a:p>
            <a:pPr marL="0" indent="0">
              <a:buNone/>
            </a:pPr>
            <a:r>
              <a:rPr lang="en-US">
                <a:cs typeface="Calibri"/>
              </a:rPr>
              <a:t>Tools</a:t>
            </a:r>
          </a:p>
          <a:p>
            <a:r>
              <a:rPr lang="en-US" sz="2800">
                <a:cs typeface="Calibri"/>
              </a:rPr>
              <a:t>Frontend – ReactJS</a:t>
            </a:r>
          </a:p>
          <a:p>
            <a:r>
              <a:rPr lang="en-US" sz="2800">
                <a:cs typeface="Calibri"/>
              </a:rPr>
              <a:t>Languages – typescript, python</a:t>
            </a:r>
          </a:p>
          <a:p>
            <a:r>
              <a:rPr lang="en-US" sz="2800">
                <a:cs typeface="Calibri"/>
              </a:rPr>
              <a:t>Backend – Flask</a:t>
            </a:r>
          </a:p>
          <a:p>
            <a:r>
              <a:rPr lang="en-US" sz="2800">
                <a:cs typeface="Calibri"/>
              </a:rPr>
              <a:t>Editor – Visual Studio code</a:t>
            </a:r>
          </a:p>
          <a:p>
            <a:r>
              <a:rPr lang="en-US" sz="2800">
                <a:cs typeface="Calibri"/>
              </a:rPr>
              <a:t>Database - MongoDB</a:t>
            </a:r>
          </a:p>
          <a:p>
            <a:endParaRPr lang="en-GB"/>
          </a:p>
        </p:txBody>
      </p:sp>
      <p:pic>
        <p:nvPicPr>
          <p:cNvPr id="5" name="Picture 4" descr="A picture containing photo, table, person, monitor&#10;&#10;Description automatically generated">
            <a:extLst>
              <a:ext uri="{FF2B5EF4-FFF2-40B4-BE49-F238E27FC236}">
                <a16:creationId xmlns:a16="http://schemas.microsoft.com/office/drawing/2014/main" id="{583FA240-2DDF-8FE4-4A0B-DD9677B885FF}"/>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9" name="Rectangle 8">
            <a:extLst>
              <a:ext uri="{FF2B5EF4-FFF2-40B4-BE49-F238E27FC236}">
                <a16:creationId xmlns:a16="http://schemas.microsoft.com/office/drawing/2014/main" id="{44632AF8-18FA-563B-5C4B-70FE767D8AC7}"/>
              </a:ext>
            </a:extLst>
          </p:cNvPr>
          <p:cNvSpPr/>
          <p:nvPr/>
        </p:nvSpPr>
        <p:spPr>
          <a:xfrm>
            <a:off x="2687817" y="6302374"/>
            <a:ext cx="7260864" cy="555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a:solidFill>
                  <a:schemeClr val="tx1"/>
                </a:solidFill>
              </a:rPr>
              <a:t>|   Project ID: TMP-23-113</a:t>
            </a:r>
          </a:p>
        </p:txBody>
      </p:sp>
      <p:sp>
        <p:nvSpPr>
          <p:cNvPr id="11" name="TextBox 10">
            <a:extLst>
              <a:ext uri="{FF2B5EF4-FFF2-40B4-BE49-F238E27FC236}">
                <a16:creationId xmlns:a16="http://schemas.microsoft.com/office/drawing/2014/main" id="{6422E20F-ADE6-2934-3CA0-72D21AF8601E}"/>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152745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Requirements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p:txBody>
          <a:bodyPr vert="horz" lIns="91440" tIns="45720" rIns="91440" bIns="45720" rtlCol="0" anchor="t">
            <a:normAutofit/>
          </a:bodyPr>
          <a:lstStyle/>
          <a:p>
            <a:r>
              <a:rPr lang="en-US"/>
              <a:t>Functional Requirements</a:t>
            </a:r>
          </a:p>
          <a:p>
            <a:pPr lvl="1"/>
            <a:r>
              <a:rPr lang="en-US">
                <a:cs typeface="Calibri"/>
              </a:rPr>
              <a:t>Identify weather conditions using IOT device.</a:t>
            </a:r>
          </a:p>
          <a:p>
            <a:pPr lvl="1"/>
            <a:r>
              <a:rPr lang="en-US">
                <a:cs typeface="Calibri"/>
              </a:rPr>
              <a:t>Recommend crops based on the weather condition using algorithm. </a:t>
            </a:r>
          </a:p>
          <a:p>
            <a:endParaRPr lang="en-US">
              <a:cs typeface="Calibri"/>
            </a:endParaRPr>
          </a:p>
          <a:p>
            <a:r>
              <a:rPr lang="en-US"/>
              <a:t>Non-Functional Requirements</a:t>
            </a:r>
            <a:endParaRPr lang="en-US">
              <a:cs typeface="Calibri"/>
            </a:endParaRPr>
          </a:p>
          <a:p>
            <a:pPr lvl="1"/>
            <a:r>
              <a:rPr lang="en-US">
                <a:cs typeface="Calibri"/>
              </a:rPr>
              <a:t>Real time weather conditions.</a:t>
            </a:r>
          </a:p>
          <a:p>
            <a:pPr lvl="1"/>
            <a:r>
              <a:rPr lang="en-US"/>
              <a:t>User friendly interface for farmers to check weather conditions.</a:t>
            </a:r>
            <a:endParaRPr lang="en-US">
              <a:cs typeface="Calibri"/>
            </a:endParaRPr>
          </a:p>
          <a:p>
            <a:pPr lvl="1"/>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242722"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IT20151874 </a:t>
            </a:r>
            <a:r>
              <a:rPr lang="en-US">
                <a:solidFill>
                  <a:schemeClr val="tx1"/>
                </a:solidFill>
              </a:rPr>
              <a:t>|   </a:t>
            </a:r>
            <a:r>
              <a:rPr lang="en-US" err="1">
                <a:solidFill>
                  <a:schemeClr val="tx1"/>
                </a:solidFill>
              </a:rPr>
              <a:t>Waththaladeniya</a:t>
            </a:r>
            <a:r>
              <a:rPr lang="en-US">
                <a:solidFill>
                  <a:schemeClr val="tx1"/>
                </a:solidFill>
              </a:rPr>
              <a:t> N.M</a:t>
            </a:r>
            <a:r>
              <a:rPr lang="en-US" b="1">
                <a:solidFill>
                  <a:schemeClr val="tx1"/>
                </a:solidFill>
              </a:rPr>
              <a:t>   </a:t>
            </a:r>
            <a:r>
              <a:rPr lang="en-US">
                <a:solidFill>
                  <a:schemeClr val="tx1"/>
                </a:solidFill>
              </a:rPr>
              <a:t>|   Project ID: 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92619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Work Breakdown Structure </a:t>
            </a:r>
          </a:p>
        </p:txBody>
      </p:sp>
      <p:pic>
        <p:nvPicPr>
          <p:cNvPr id="5" name="Picture 7">
            <a:extLst>
              <a:ext uri="{FF2B5EF4-FFF2-40B4-BE49-F238E27FC236}">
                <a16:creationId xmlns:a16="http://schemas.microsoft.com/office/drawing/2014/main" id="{5768E28B-1284-C775-0C05-0BCA988BD5C5}"/>
              </a:ext>
            </a:extLst>
          </p:cNvPr>
          <p:cNvPicPr>
            <a:picLocks noGrp="1" noChangeAspect="1"/>
          </p:cNvPicPr>
          <p:nvPr>
            <p:ph idx="1"/>
          </p:nvPr>
        </p:nvPicPr>
        <p:blipFill>
          <a:blip r:embed="rId2"/>
          <a:stretch>
            <a:fillRect/>
          </a:stretch>
        </p:blipFill>
        <p:spPr>
          <a:xfrm>
            <a:off x="1546936" y="1600749"/>
            <a:ext cx="8647420"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38445"/>
            <a:ext cx="7406007" cy="419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IT20151874</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err="1">
                <a:solidFill>
                  <a:schemeClr val="tx1"/>
                </a:solidFill>
                <a:ea typeface="+mn-lt"/>
                <a:cs typeface="+mn-lt"/>
              </a:rPr>
              <a:t>Waththaladeniya</a:t>
            </a:r>
            <a:r>
              <a:rPr lang="en-US">
                <a:solidFill>
                  <a:schemeClr val="tx1"/>
                </a:solidFill>
                <a:ea typeface="+mn-lt"/>
                <a:cs typeface="+mn-lt"/>
              </a:rPr>
              <a:t> N.M</a:t>
            </a:r>
            <a:r>
              <a:rPr lang="en-US" b="1">
                <a:solidFill>
                  <a:schemeClr val="tx1"/>
                </a:solidFill>
                <a:ea typeface="+mn-lt"/>
                <a:cs typeface="+mn-lt"/>
              </a:rPr>
              <a:t> </a:t>
            </a:r>
            <a:r>
              <a:rPr lang="en-US"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836696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Gantt Chart</a:t>
            </a:r>
          </a:p>
        </p:txBody>
      </p:sp>
      <p:pic>
        <p:nvPicPr>
          <p:cNvPr id="5" name="Picture 7">
            <a:extLst>
              <a:ext uri="{FF2B5EF4-FFF2-40B4-BE49-F238E27FC236}">
                <a16:creationId xmlns:a16="http://schemas.microsoft.com/office/drawing/2014/main" id="{03CB953A-8D6F-766C-13A2-20B5EA35296F}"/>
              </a:ext>
            </a:extLst>
          </p:cNvPr>
          <p:cNvPicPr>
            <a:picLocks noGrp="1" noChangeAspect="1"/>
          </p:cNvPicPr>
          <p:nvPr>
            <p:ph idx="1"/>
          </p:nvPr>
        </p:nvPicPr>
        <p:blipFill>
          <a:blip r:embed="rId2"/>
          <a:stretch>
            <a:fillRect/>
          </a:stretch>
        </p:blipFill>
        <p:spPr>
          <a:xfrm>
            <a:off x="1200745" y="1554914"/>
            <a:ext cx="9790510"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20302"/>
            <a:ext cx="7351579" cy="437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IT20151874</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Waththaladeniya N.M</a:t>
            </a:r>
            <a:r>
              <a:rPr lang="en-US" b="1">
                <a:solidFill>
                  <a:schemeClr val="tx1"/>
                </a:solidFill>
                <a:ea typeface="+mn-lt"/>
                <a:cs typeface="+mn-lt"/>
              </a:rPr>
              <a:t> </a:t>
            </a:r>
            <a:r>
              <a:rPr lang="en-US"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034481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a:ea typeface="+mn-lt"/>
                <a:cs typeface="+mn-lt"/>
              </a:rPr>
              <a:t>[1]: Jitendra Patel, G Shiva Kumar, Climate Resilient Agriculture Practices - The Future of Farming, </a:t>
            </a:r>
            <a:endParaRPr lang="en-US">
              <a:cs typeface="Calibri" panose="020F0502020204030204"/>
            </a:endParaRPr>
          </a:p>
          <a:p>
            <a:pPr marL="0" indent="0" algn="just">
              <a:buNone/>
            </a:pPr>
            <a:r>
              <a:rPr lang="en-US">
                <a:ea typeface="+mn-lt"/>
                <a:cs typeface="+mn-lt"/>
              </a:rPr>
              <a:t>[2]: </a:t>
            </a:r>
            <a:r>
              <a:rPr lang="en-US" err="1">
                <a:ea typeface="+mn-lt"/>
                <a:cs typeface="+mn-lt"/>
              </a:rPr>
              <a:t>Amarasingam</a:t>
            </a:r>
            <a:r>
              <a:rPr lang="en-US">
                <a:ea typeface="+mn-lt"/>
                <a:cs typeface="+mn-lt"/>
              </a:rPr>
              <a:t> </a:t>
            </a:r>
            <a:r>
              <a:rPr lang="en-US" err="1">
                <a:ea typeface="+mn-lt"/>
                <a:cs typeface="+mn-lt"/>
              </a:rPr>
              <a:t>Narmilan</a:t>
            </a:r>
            <a:r>
              <a:rPr lang="en-US">
                <a:ea typeface="+mn-lt"/>
                <a:cs typeface="+mn-lt"/>
              </a:rPr>
              <a:t>, </a:t>
            </a:r>
            <a:r>
              <a:rPr lang="en-US" err="1">
                <a:ea typeface="+mn-lt"/>
                <a:cs typeface="+mn-lt"/>
              </a:rPr>
              <a:t>Pirapuraj</a:t>
            </a:r>
            <a:r>
              <a:rPr lang="en-US">
                <a:ea typeface="+mn-lt"/>
                <a:cs typeface="+mn-lt"/>
              </a:rPr>
              <a:t> </a:t>
            </a:r>
            <a:r>
              <a:rPr lang="en-US" err="1">
                <a:ea typeface="+mn-lt"/>
                <a:cs typeface="+mn-lt"/>
              </a:rPr>
              <a:t>Ponnampalam</a:t>
            </a:r>
            <a:r>
              <a:rPr lang="en-US">
                <a:ea typeface="+mn-lt"/>
                <a:cs typeface="+mn-lt"/>
              </a:rPr>
              <a:t>, An IoT based Low-cost Weather Monitoring System for Smart Farming, </a:t>
            </a:r>
            <a:endParaRPr lang="en-US">
              <a:cs typeface="Calibri" panose="020F0502020204030204"/>
            </a:endParaRPr>
          </a:p>
          <a:p>
            <a:pPr marL="0" indent="0">
              <a:buNone/>
            </a:pPr>
            <a:r>
              <a:rPr lang="en-US">
                <a:ea typeface="+mn-lt"/>
                <a:cs typeface="+mn-lt"/>
              </a:rPr>
              <a:t>[3]: H.G.C.R. </a:t>
            </a:r>
            <a:r>
              <a:rPr lang="en-US" err="1">
                <a:ea typeface="+mn-lt"/>
                <a:cs typeface="+mn-lt"/>
              </a:rPr>
              <a:t>Laksiri</a:t>
            </a:r>
            <a:r>
              <a:rPr lang="en-US">
                <a:ea typeface="+mn-lt"/>
                <a:cs typeface="+mn-lt"/>
              </a:rPr>
              <a:t>; H.A.C. </a:t>
            </a:r>
            <a:r>
              <a:rPr lang="en-US" err="1">
                <a:ea typeface="+mn-lt"/>
                <a:cs typeface="+mn-lt"/>
              </a:rPr>
              <a:t>Dharmagunawardhana</a:t>
            </a:r>
            <a:r>
              <a:rPr lang="en-US">
                <a:ea typeface="+mn-lt"/>
                <a:cs typeface="+mn-lt"/>
              </a:rPr>
              <a:t>; J.V. </a:t>
            </a:r>
            <a:r>
              <a:rPr lang="en-US" err="1">
                <a:ea typeface="+mn-lt"/>
                <a:cs typeface="+mn-lt"/>
              </a:rPr>
              <a:t>Wijayakulasooriya</a:t>
            </a:r>
            <a:r>
              <a:rPr lang="en-US">
                <a:ea typeface="+mn-lt"/>
                <a:cs typeface="+mn-lt"/>
              </a:rPr>
              <a:t>, Design and Optimization of IoT Based Smart Irrigation System in Sri Lanka, </a:t>
            </a:r>
            <a:endParaRPr lang="en-US">
              <a:cs typeface="Calibri" panose="020F0502020204030204"/>
            </a:endParaRPr>
          </a:p>
          <a:p>
            <a:pPr marL="0" indent="0">
              <a:buNone/>
            </a:pPr>
            <a:r>
              <a:rPr lang="en-US">
                <a:ea typeface="+mn-lt"/>
                <a:cs typeface="+mn-lt"/>
              </a:rPr>
              <a:t>[4]: Dilani </a:t>
            </a:r>
            <a:r>
              <a:rPr lang="en-US" err="1">
                <a:ea typeface="+mn-lt"/>
                <a:cs typeface="+mn-lt"/>
              </a:rPr>
              <a:t>Hirimuthugodage</a:t>
            </a:r>
            <a:r>
              <a:rPr lang="en-US">
                <a:ea typeface="+mn-lt"/>
                <a:cs typeface="+mn-lt"/>
              </a:rPr>
              <a:t>, Sri Lankan farmers’ traditional knowledge and climate change predictions, </a:t>
            </a:r>
            <a:endParaRPr lang="en-US">
              <a:cs typeface="Calibri" panose="020F0502020204030204"/>
            </a:endParaRPr>
          </a:p>
          <a:p>
            <a:pPr marL="0" indent="0">
              <a:buNone/>
            </a:pPr>
            <a:r>
              <a:rPr lang="en-US">
                <a:ea typeface="+mn-lt"/>
                <a:cs typeface="+mn-lt"/>
              </a:rPr>
              <a:t>[5]: Buddhi </a:t>
            </a:r>
            <a:r>
              <a:rPr lang="en-US" err="1">
                <a:ea typeface="+mn-lt"/>
                <a:cs typeface="+mn-lt"/>
              </a:rPr>
              <a:t>Marambe</a:t>
            </a:r>
            <a:r>
              <a:rPr lang="en-US">
                <a:ea typeface="+mn-lt"/>
                <a:cs typeface="+mn-lt"/>
              </a:rPr>
              <a:t>, Ranjith Punyawardena, Pradeepa Silva, Sarath </a:t>
            </a:r>
            <a:r>
              <a:rPr lang="en-US" err="1">
                <a:ea typeface="+mn-lt"/>
                <a:cs typeface="+mn-lt"/>
              </a:rPr>
              <a:t>Premalal</a:t>
            </a:r>
            <a:r>
              <a:rPr lang="en-US">
                <a:ea typeface="+mn-lt"/>
                <a:cs typeface="+mn-lt"/>
              </a:rPr>
              <a:t>, Varuna </a:t>
            </a:r>
            <a:r>
              <a:rPr lang="en-US" err="1">
                <a:ea typeface="+mn-lt"/>
                <a:cs typeface="+mn-lt"/>
              </a:rPr>
              <a:t>Rathnabharathie</a:t>
            </a:r>
            <a:r>
              <a:rPr lang="en-US">
                <a:ea typeface="+mn-lt"/>
                <a:cs typeface="+mn-lt"/>
              </a:rPr>
              <a:t>, </a:t>
            </a:r>
            <a:r>
              <a:rPr lang="en-US" err="1">
                <a:ea typeface="+mn-lt"/>
                <a:cs typeface="+mn-lt"/>
              </a:rPr>
              <a:t>Bhathiya</a:t>
            </a:r>
            <a:r>
              <a:rPr lang="en-US">
                <a:ea typeface="+mn-lt"/>
                <a:cs typeface="+mn-lt"/>
              </a:rPr>
              <a:t> </a:t>
            </a:r>
            <a:r>
              <a:rPr lang="en-US" err="1">
                <a:ea typeface="+mn-lt"/>
                <a:cs typeface="+mn-lt"/>
              </a:rPr>
              <a:t>Kekulandala</a:t>
            </a:r>
            <a:r>
              <a:rPr lang="en-US">
                <a:ea typeface="+mn-lt"/>
                <a:cs typeface="+mn-lt"/>
              </a:rPr>
              <a:t>, Uday </a:t>
            </a:r>
            <a:r>
              <a:rPr lang="en-US" err="1">
                <a:ea typeface="+mn-lt"/>
                <a:cs typeface="+mn-lt"/>
              </a:rPr>
              <a:t>Nidumolu</a:t>
            </a:r>
            <a:r>
              <a:rPr lang="en-US">
                <a:ea typeface="+mn-lt"/>
                <a:cs typeface="+mn-lt"/>
              </a:rPr>
              <a:t> &amp; Mark </a:t>
            </a:r>
            <a:r>
              <a:rPr lang="en-US" err="1">
                <a:ea typeface="+mn-lt"/>
                <a:cs typeface="+mn-lt"/>
              </a:rPr>
              <a:t>Howden</a:t>
            </a:r>
            <a:r>
              <a:rPr lang="en-US">
                <a:ea typeface="+mn-lt"/>
                <a:cs typeface="+mn-lt"/>
              </a:rPr>
              <a:t> , Climate, Climate Risk, and Food Security in Sri Lanka: Need for Strengthening Adaptation Strategies, </a:t>
            </a:r>
            <a:endParaRPr lang="en-US">
              <a:cs typeface="Calibri" panose="020F0502020204030204"/>
            </a:endParaRPr>
          </a:p>
          <a:p>
            <a:pPr marL="0" indent="0" algn="just">
              <a:lnSpc>
                <a:spcPct val="170000"/>
              </a:lnSpc>
              <a:buNone/>
            </a:pPr>
            <a:r>
              <a:rPr lang="en-US">
                <a:ea typeface="+mn-lt"/>
                <a:cs typeface="+mn-lt"/>
              </a:rPr>
              <a:t>[6]: W.A.J.M. De Costa, Adaptation of agricultural crop production to climate change, </a:t>
            </a:r>
            <a:endParaRPr lang="en-US">
              <a:cs typeface="Calibri" panose="020F0502020204030204"/>
            </a:endParaRPr>
          </a:p>
          <a:p>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365874"/>
            <a:ext cx="7641864" cy="492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IT20151874</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err="1">
                <a:solidFill>
                  <a:schemeClr val="tx1"/>
                </a:solidFill>
                <a:ea typeface="+mn-lt"/>
                <a:cs typeface="+mn-lt"/>
              </a:rPr>
              <a:t>Waththaladeniya</a:t>
            </a:r>
            <a:r>
              <a:rPr lang="en-US">
                <a:solidFill>
                  <a:schemeClr val="tx1"/>
                </a:solidFill>
                <a:ea typeface="+mn-lt"/>
                <a:cs typeface="+mn-lt"/>
              </a:rPr>
              <a:t> N.M</a:t>
            </a:r>
            <a:r>
              <a:rPr lang="en-US" b="1">
                <a:solidFill>
                  <a:schemeClr val="tx1"/>
                </a:solidFill>
                <a:ea typeface="+mn-lt"/>
                <a:cs typeface="+mn-lt"/>
              </a:rPr>
              <a:t> </a:t>
            </a:r>
            <a:r>
              <a:rPr lang="en-US"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741885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IT20224820 | Ihalagedara I.H.U.B</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a:t>
            </a:r>
            <a:r>
              <a:rPr lang="en-US" err="1">
                <a:solidFill>
                  <a:schemeClr val="tx1"/>
                </a:solidFill>
              </a:rPr>
              <a:t>Ihalagedara</a:t>
            </a:r>
            <a:r>
              <a:rPr lang="en-US">
                <a:solidFill>
                  <a:schemeClr val="tx1"/>
                </a:solidFill>
              </a:rPr>
              <a:t>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37</a:t>
            </a:fld>
            <a:endParaRPr lang="en-US">
              <a:solidFill>
                <a:prstClr val="black"/>
              </a:solidFill>
              <a:latin typeface="Cambria"/>
            </a:endParaRPr>
          </a:p>
        </p:txBody>
      </p:sp>
      <p:pic>
        <p:nvPicPr>
          <p:cNvPr id="7" name="Picture 7">
            <a:extLst>
              <a:ext uri="{FF2B5EF4-FFF2-40B4-BE49-F238E27FC236}">
                <a16:creationId xmlns:a16="http://schemas.microsoft.com/office/drawing/2014/main" id="{D44005AD-03BD-7BD6-2AB6-95A938B2BA1D}"/>
              </a:ext>
            </a:extLst>
          </p:cNvPr>
          <p:cNvPicPr>
            <a:picLocks noChangeAspect="1"/>
          </p:cNvPicPr>
          <p:nvPr/>
        </p:nvPicPr>
        <p:blipFill>
          <a:blip r:embed="rId4"/>
          <a:stretch>
            <a:fillRect/>
          </a:stretch>
        </p:blipFill>
        <p:spPr>
          <a:xfrm>
            <a:off x="9698969" y="193644"/>
            <a:ext cx="2297500" cy="2703843"/>
          </a:xfrm>
          <a:prstGeom prst="rect">
            <a:avLst/>
          </a:prstGeom>
        </p:spPr>
      </p:pic>
    </p:spTree>
    <p:extLst>
      <p:ext uri="{BB962C8B-B14F-4D97-AF65-F5344CB8AC3E}">
        <p14:creationId xmlns:p14="http://schemas.microsoft.com/office/powerpoint/2010/main" val="2114850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Introduction </a:t>
            </a:r>
          </a:p>
        </p:txBody>
      </p:sp>
      <p:pic>
        <p:nvPicPr>
          <p:cNvPr id="13" name="Content Placeholder 12" descr="A lightbulb">
            <a:extLst>
              <a:ext uri="{FF2B5EF4-FFF2-40B4-BE49-F238E27FC236}">
                <a16:creationId xmlns:a16="http://schemas.microsoft.com/office/drawing/2014/main" id="{D34849E6-E728-6863-25AA-615E8EF1B38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330" y="1439545"/>
            <a:ext cx="4351338"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4"/>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512754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Background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ea typeface="+mn-lt"/>
                <a:cs typeface="+mn-lt"/>
              </a:rPr>
              <a:t>Agriculture is one of the key areas in Sri Lanka’s economy.</a:t>
            </a:r>
            <a:endParaRPr lang="en-US">
              <a:cs typeface="Calibri" panose="020F0502020204030204"/>
            </a:endParaRPr>
          </a:p>
          <a:p>
            <a:r>
              <a:rPr lang="en-US">
                <a:ea typeface="+mn-lt"/>
                <a:cs typeface="+mn-lt"/>
              </a:rPr>
              <a:t>Pest identification and management has become a key problem.</a:t>
            </a:r>
            <a:endParaRPr lang="en-US"/>
          </a:p>
          <a:p>
            <a:r>
              <a:rPr lang="en-US">
                <a:ea typeface="+mn-lt"/>
                <a:cs typeface="+mn-lt"/>
              </a:rPr>
              <a:t>Lack of knowledge in organic and natural solutions as pesticides.</a:t>
            </a:r>
            <a:endParaRPr lang="en-US"/>
          </a:p>
          <a:p>
            <a:r>
              <a:rPr lang="en-US">
                <a:ea typeface="+mn-lt"/>
                <a:cs typeface="+mn-lt"/>
              </a:rPr>
              <a:t>Lack of knowledge in pests' management.</a:t>
            </a:r>
            <a:endParaRPr lang="en-US"/>
          </a:p>
          <a:p>
            <a:r>
              <a:rPr lang="en-US">
                <a:ea typeface="+mn-lt"/>
                <a:cs typeface="+mn-lt"/>
              </a:rPr>
              <a:t>Wasting money, time and healthiness with chemical solutions.</a:t>
            </a:r>
            <a:endParaRPr lang="en-US"/>
          </a:p>
          <a:p>
            <a:endParaRPr lang="en-US">
              <a:cs typeface="Calibri"/>
            </a:endParaRPr>
          </a:p>
          <a:p>
            <a:endParaRPr lang="en-US">
              <a:cs typeface="Calibri"/>
            </a:endParaRPr>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27014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4</a:t>
            </a:fld>
            <a:endParaRPr lang="en-US">
              <a:solidFill>
                <a:prstClr val="black"/>
              </a:solidFill>
              <a:latin typeface="Cambria"/>
            </a:endParaRPr>
          </a:p>
        </p:txBody>
      </p:sp>
      <p:sp>
        <p:nvSpPr>
          <p:cNvPr id="2" name="Title 1">
            <a:extLst>
              <a:ext uri="{FF2B5EF4-FFF2-40B4-BE49-F238E27FC236}">
                <a16:creationId xmlns:a16="http://schemas.microsoft.com/office/drawing/2014/main" id="{A2853640-C45B-AD79-021B-8793BD75E4B0}"/>
              </a:ext>
            </a:extLst>
          </p:cNvPr>
          <p:cNvSpPr txBox="1">
            <a:spLocks/>
          </p:cNvSpPr>
          <p:nvPr/>
        </p:nvSpPr>
        <p:spPr>
          <a:xfrm>
            <a:off x="504825" y="-3800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Objectives</a:t>
            </a:r>
          </a:p>
        </p:txBody>
      </p:sp>
      <p:sp>
        <p:nvSpPr>
          <p:cNvPr id="7" name="Content Placeholder 2">
            <a:extLst>
              <a:ext uri="{FF2B5EF4-FFF2-40B4-BE49-F238E27FC236}">
                <a16:creationId xmlns:a16="http://schemas.microsoft.com/office/drawing/2014/main" id="{CDC17A94-275D-C6B3-2824-4E4AE1D38E36}"/>
              </a:ext>
            </a:extLst>
          </p:cNvPr>
          <p:cNvSpPr txBox="1">
            <a:spLocks/>
          </p:cNvSpPr>
          <p:nvPr/>
        </p:nvSpPr>
        <p:spPr>
          <a:xfrm>
            <a:off x="838200" y="1733749"/>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a:cs typeface="Calibri" panose="020F0502020204030204"/>
            </a:endParaRPr>
          </a:p>
        </p:txBody>
      </p:sp>
      <p:sp>
        <p:nvSpPr>
          <p:cNvPr id="8" name="Content Placeholder 7">
            <a:extLst>
              <a:ext uri="{FF2B5EF4-FFF2-40B4-BE49-F238E27FC236}">
                <a16:creationId xmlns:a16="http://schemas.microsoft.com/office/drawing/2014/main" id="{6623FD4E-A016-2CB4-5388-B865860C124D}"/>
              </a:ext>
            </a:extLst>
          </p:cNvPr>
          <p:cNvSpPr>
            <a:spLocks noGrp="1"/>
          </p:cNvSpPr>
          <p:nvPr>
            <p:ph idx="1"/>
          </p:nvPr>
        </p:nvSpPr>
        <p:spPr>
          <a:xfrm>
            <a:off x="466725" y="1149350"/>
            <a:ext cx="11372850" cy="5132388"/>
          </a:xfrm>
          <a:ln>
            <a:solidFill>
              <a:schemeClr val="tx1"/>
            </a:solidFill>
          </a:ln>
        </p:spPr>
        <p:txBody>
          <a:bodyPr vert="horz" lIns="91440" tIns="45720" rIns="91440" bIns="45720" rtlCol="0" anchor="t">
            <a:normAutofit/>
          </a:bodyPr>
          <a:lstStyle/>
          <a:p>
            <a:r>
              <a:rPr lang="en-US" b="1">
                <a:cs typeface="Calibri"/>
              </a:rPr>
              <a:t>Specific Objective</a:t>
            </a:r>
            <a:r>
              <a:rPr lang="en-US">
                <a:cs typeface="Calibri"/>
              </a:rPr>
              <a:t>: The main objective of this system is to provide the opportunity for the stakeholders to create their crop rotation plan with the help analysis of soil, climate and pests. </a:t>
            </a:r>
          </a:p>
          <a:p>
            <a:endParaRPr lang="en-US">
              <a:cs typeface="Calibri"/>
            </a:endParaRPr>
          </a:p>
          <a:p>
            <a:r>
              <a:rPr lang="en-US" b="1">
                <a:cs typeface="Calibri"/>
              </a:rPr>
              <a:t>Sub Objective : </a:t>
            </a:r>
          </a:p>
          <a:p>
            <a:pPr lvl="1"/>
            <a:r>
              <a:rPr lang="en-US">
                <a:cs typeface="Calibri"/>
              </a:rPr>
              <a:t>Gather soil data using IoT device and use it as parameters in an algorithm</a:t>
            </a:r>
          </a:p>
          <a:p>
            <a:pPr lvl="1"/>
            <a:r>
              <a:rPr lang="en-US">
                <a:cs typeface="Calibri"/>
              </a:rPr>
              <a:t>Identify the pests and diseases based on the provided image and provide solutions through an algorithm.</a:t>
            </a:r>
          </a:p>
          <a:p>
            <a:pPr lvl="1"/>
            <a:r>
              <a:rPr lang="en-US">
                <a:cs typeface="Calibri"/>
              </a:rPr>
              <a:t>Gather climate data using IoT device and use it as a parameters in an algorithm</a:t>
            </a:r>
          </a:p>
          <a:p>
            <a:pPr lvl="1"/>
            <a:endParaRPr lang="en-US" b="1">
              <a:cs typeface="Calibri"/>
            </a:endParaRPr>
          </a:p>
        </p:txBody>
      </p:sp>
    </p:spTree>
    <p:extLst>
      <p:ext uri="{BB962C8B-B14F-4D97-AF65-F5344CB8AC3E}">
        <p14:creationId xmlns:p14="http://schemas.microsoft.com/office/powerpoint/2010/main" val="708992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ea typeface="+mn-lt"/>
                <a:cs typeface="+mn-lt"/>
              </a:rPr>
              <a:t>Usage of a system to provide nonchemical and organic solutions to help the crop rotation in Sri Lanka.</a:t>
            </a:r>
            <a:endParaRPr lang="en-US">
              <a:cs typeface="Calibri" panose="020F0502020204030204"/>
            </a:endParaRPr>
          </a:p>
          <a:p>
            <a:r>
              <a:rPr lang="en-US">
                <a:ea typeface="+mn-lt"/>
                <a:cs typeface="+mn-lt"/>
              </a:rPr>
              <a:t>Identifying the pests or diseases through an image and provide the traditional and organic solutions.</a:t>
            </a:r>
            <a:endParaRPr lang="en-US"/>
          </a:p>
          <a:p>
            <a:r>
              <a:rPr lang="en-US">
                <a:cs typeface="Calibri"/>
              </a:rPr>
              <a:t>Creation of algorithm for a knowledge base system for provide the necessary solutions.</a:t>
            </a:r>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719870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200" y="88900"/>
            <a:ext cx="10515600" cy="839788"/>
          </a:xfrm>
        </p:spPr>
        <p:txBody>
          <a:bodyPr/>
          <a:lstStyle/>
          <a:p>
            <a:pPr algn="ctr"/>
            <a:r>
              <a:rPr lang="en-US"/>
              <a:t>Research Gap Summary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graphicFrame>
        <p:nvGraphicFramePr>
          <p:cNvPr id="8" name="Table 8">
            <a:extLst>
              <a:ext uri="{FF2B5EF4-FFF2-40B4-BE49-F238E27FC236}">
                <a16:creationId xmlns:a16="http://schemas.microsoft.com/office/drawing/2014/main" id="{DAB6A8B2-5418-F109-EA79-395FB1543364}"/>
              </a:ext>
            </a:extLst>
          </p:cNvPr>
          <p:cNvGraphicFramePr>
            <a:graphicFrameLocks noGrp="1"/>
          </p:cNvGraphicFramePr>
          <p:nvPr>
            <p:extLst>
              <p:ext uri="{D42A27DB-BD31-4B8C-83A1-F6EECF244321}">
                <p14:modId xmlns:p14="http://schemas.microsoft.com/office/powerpoint/2010/main" val="736652223"/>
              </p:ext>
            </p:extLst>
          </p:nvPr>
        </p:nvGraphicFramePr>
        <p:xfrm>
          <a:off x="949098" y="1018906"/>
          <a:ext cx="9382491" cy="5144876"/>
        </p:xfrm>
        <a:graphic>
          <a:graphicData uri="http://schemas.openxmlformats.org/drawingml/2006/table">
            <a:tbl>
              <a:tblPr firstRow="1" bandRow="1">
                <a:tableStyleId>{7DF18680-E054-41AD-8BC1-D1AEF772440D}</a:tableStyleId>
              </a:tblPr>
              <a:tblGrid>
                <a:gridCol w="2760452">
                  <a:extLst>
                    <a:ext uri="{9D8B030D-6E8A-4147-A177-3AD203B41FA5}">
                      <a16:colId xmlns:a16="http://schemas.microsoft.com/office/drawing/2014/main" val="3897419668"/>
                    </a:ext>
                  </a:extLst>
                </a:gridCol>
                <a:gridCol w="1693570">
                  <a:extLst>
                    <a:ext uri="{9D8B030D-6E8A-4147-A177-3AD203B41FA5}">
                      <a16:colId xmlns:a16="http://schemas.microsoft.com/office/drawing/2014/main" val="4239812186"/>
                    </a:ext>
                  </a:extLst>
                </a:gridCol>
                <a:gridCol w="1642823">
                  <a:extLst>
                    <a:ext uri="{9D8B030D-6E8A-4147-A177-3AD203B41FA5}">
                      <a16:colId xmlns:a16="http://schemas.microsoft.com/office/drawing/2014/main" val="4093210831"/>
                    </a:ext>
                  </a:extLst>
                </a:gridCol>
                <a:gridCol w="1642823">
                  <a:extLst>
                    <a:ext uri="{9D8B030D-6E8A-4147-A177-3AD203B41FA5}">
                      <a16:colId xmlns:a16="http://schemas.microsoft.com/office/drawing/2014/main" val="2316367134"/>
                    </a:ext>
                  </a:extLst>
                </a:gridCol>
                <a:gridCol w="1642823">
                  <a:extLst>
                    <a:ext uri="{9D8B030D-6E8A-4147-A177-3AD203B41FA5}">
                      <a16:colId xmlns:a16="http://schemas.microsoft.com/office/drawing/2014/main" val="3449148943"/>
                    </a:ext>
                  </a:extLst>
                </a:gridCol>
              </a:tblGrid>
              <a:tr h="789358">
                <a:tc>
                  <a:txBody>
                    <a:bodyPr/>
                    <a:lstStyle/>
                    <a:p>
                      <a:r>
                        <a:rPr lang="en-US">
                          <a:solidFill>
                            <a:schemeClr val="tx1"/>
                          </a:solidFill>
                        </a:rPr>
                        <a:t>Feature</a:t>
                      </a:r>
                    </a:p>
                  </a:txBody>
                  <a:tcPr/>
                </a:tc>
                <a:tc>
                  <a:txBody>
                    <a:bodyPr/>
                    <a:lstStyle/>
                    <a:p>
                      <a:r>
                        <a:rPr lang="en-US">
                          <a:solidFill>
                            <a:schemeClr val="tx1"/>
                          </a:solidFill>
                        </a:rPr>
                        <a:t>Pest detection system for smart agriculture</a:t>
                      </a:r>
                    </a:p>
                  </a:txBody>
                  <a:tcPr/>
                </a:tc>
                <a:tc>
                  <a:txBody>
                    <a:bodyPr/>
                    <a:lstStyle/>
                    <a:p>
                      <a:r>
                        <a:rPr lang="en-US" b="1">
                          <a:solidFill>
                            <a:schemeClr val="tx1"/>
                          </a:solidFill>
                        </a:rPr>
                        <a:t>Pest and disease detection system with machine learning</a:t>
                      </a:r>
                    </a:p>
                  </a:txBody>
                  <a:tcPr/>
                </a:tc>
                <a:tc>
                  <a:txBody>
                    <a:bodyPr/>
                    <a:lstStyle/>
                    <a:p>
                      <a:r>
                        <a:rPr lang="en-US">
                          <a:solidFill>
                            <a:schemeClr val="tx1"/>
                          </a:solidFill>
                        </a:rPr>
                        <a:t>Insect classification with machine learning algorithms</a:t>
                      </a:r>
                    </a:p>
                  </a:txBody>
                  <a:tcPr/>
                </a:tc>
                <a:tc>
                  <a:txBody>
                    <a:bodyPr/>
                    <a:lstStyle/>
                    <a:p>
                      <a:r>
                        <a:rPr lang="en-US">
                          <a:solidFill>
                            <a:schemeClr val="tx1"/>
                          </a:solidFill>
                        </a:rPr>
                        <a:t>Proposed system</a:t>
                      </a:r>
                    </a:p>
                  </a:txBody>
                  <a:tcPr/>
                </a:tc>
                <a:extLst>
                  <a:ext uri="{0D108BD9-81ED-4DB2-BD59-A6C34878D82A}">
                    <a16:rowId xmlns:a16="http://schemas.microsoft.com/office/drawing/2014/main" val="593928416"/>
                  </a:ext>
                </a:extLst>
              </a:tr>
              <a:tr h="789358">
                <a:tc>
                  <a:txBody>
                    <a:bodyPr/>
                    <a:lstStyle/>
                    <a:p>
                      <a:r>
                        <a:rPr lang="en-US"/>
                        <a:t>Detect Pests with a provided image</a:t>
                      </a:r>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40291646"/>
                  </a:ext>
                </a:extLst>
              </a:tr>
              <a:tr h="789358">
                <a:tc>
                  <a:txBody>
                    <a:bodyPr/>
                    <a:lstStyle/>
                    <a:p>
                      <a:pPr lvl="0">
                        <a:buNone/>
                      </a:pPr>
                      <a:r>
                        <a:rPr lang="en-US" sz="1800" b="0" i="0" u="none" strike="noStrike" noProof="0">
                          <a:latin typeface="Calibri"/>
                        </a:rPr>
                        <a:t>Detect diseases based on the image provided</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3013476"/>
                  </a:ext>
                </a:extLst>
              </a:tr>
              <a:tr h="789358">
                <a:tc>
                  <a:txBody>
                    <a:bodyPr/>
                    <a:lstStyle/>
                    <a:p>
                      <a:pPr lvl="0">
                        <a:buNone/>
                      </a:pPr>
                      <a:r>
                        <a:rPr lang="en-US" sz="1800" b="0" i="0" u="none" strike="noStrike" noProof="0">
                          <a:latin typeface="Calibri"/>
                        </a:rPr>
                        <a:t>Provide information about the pest and disease</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1242382"/>
                  </a:ext>
                </a:extLst>
              </a:tr>
              <a:tr h="789358">
                <a:tc>
                  <a:txBody>
                    <a:bodyPr/>
                    <a:lstStyle/>
                    <a:p>
                      <a:r>
                        <a:rPr lang="en-US"/>
                        <a:t>Provide nonchemical and organic solutions with a knowledge bae 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14943150"/>
                  </a:ext>
                </a:extLst>
              </a:tr>
            </a:tbl>
          </a:graphicData>
        </a:graphic>
      </p:graphicFrame>
      <p:pic>
        <p:nvPicPr>
          <p:cNvPr id="10" name="Graphic 9" descr="Checkmark with solid fill">
            <a:extLst>
              <a:ext uri="{FF2B5EF4-FFF2-40B4-BE49-F238E27FC236}">
                <a16:creationId xmlns:a16="http://schemas.microsoft.com/office/drawing/2014/main" id="{88E0BD62-70C9-335E-25C5-C224586FD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6240" y="2998470"/>
            <a:ext cx="364490" cy="364490"/>
          </a:xfrm>
          <a:prstGeom prst="rect">
            <a:avLst/>
          </a:prstGeom>
        </p:spPr>
      </p:pic>
      <p:pic>
        <p:nvPicPr>
          <p:cNvPr id="18" name="Graphic 17" descr="Close with solid fill">
            <a:extLst>
              <a:ext uri="{FF2B5EF4-FFF2-40B4-BE49-F238E27FC236}">
                <a16:creationId xmlns:a16="http://schemas.microsoft.com/office/drawing/2014/main" id="{44188251-2061-05D0-BAC8-4DFE5AB80A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5765" y="3882672"/>
            <a:ext cx="421640" cy="364490"/>
          </a:xfrm>
          <a:prstGeom prst="rect">
            <a:avLst/>
          </a:prstGeom>
        </p:spPr>
      </p:pic>
      <p:pic>
        <p:nvPicPr>
          <p:cNvPr id="26" name="Graphic 25" descr="Close with solid fill">
            <a:extLst>
              <a:ext uri="{FF2B5EF4-FFF2-40B4-BE49-F238E27FC236}">
                <a16:creationId xmlns:a16="http://schemas.microsoft.com/office/drawing/2014/main" id="{52939187-98B3-1440-C87C-CBF4B180D1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1319" y="4677728"/>
            <a:ext cx="421640" cy="421640"/>
          </a:xfrm>
          <a:prstGeom prst="rect">
            <a:avLst/>
          </a:prstGeom>
        </p:spPr>
      </p:pic>
      <p:pic>
        <p:nvPicPr>
          <p:cNvPr id="28" name="Graphic 27" descr="Close with solid fill">
            <a:extLst>
              <a:ext uri="{FF2B5EF4-FFF2-40B4-BE49-F238E27FC236}">
                <a16:creationId xmlns:a16="http://schemas.microsoft.com/office/drawing/2014/main" id="{3CBE4B77-1125-1741-E280-63C3D08DC8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4704" y="4630103"/>
            <a:ext cx="469265" cy="421640"/>
          </a:xfrm>
          <a:prstGeom prst="rect">
            <a:avLst/>
          </a:prstGeom>
        </p:spPr>
      </p:pic>
      <p:pic>
        <p:nvPicPr>
          <p:cNvPr id="30" name="Graphic 29" descr="Close with solid fill">
            <a:extLst>
              <a:ext uri="{FF2B5EF4-FFF2-40B4-BE49-F238E27FC236}">
                <a16:creationId xmlns:a16="http://schemas.microsoft.com/office/drawing/2014/main" id="{DBBEC431-3D79-F993-A091-A95A2F6AD1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0616" y="4630103"/>
            <a:ext cx="459740" cy="469265"/>
          </a:xfrm>
          <a:prstGeom prst="rect">
            <a:avLst/>
          </a:prstGeom>
        </p:spPr>
      </p:pic>
      <p:pic>
        <p:nvPicPr>
          <p:cNvPr id="34" name="Graphic 33" descr="Close with solid fill">
            <a:extLst>
              <a:ext uri="{FF2B5EF4-FFF2-40B4-BE49-F238E27FC236}">
                <a16:creationId xmlns:a16="http://schemas.microsoft.com/office/drawing/2014/main" id="{06B8C1F5-ABCA-ADA8-CC4D-16D2A1087F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4815" y="5407590"/>
            <a:ext cx="421640" cy="421640"/>
          </a:xfrm>
          <a:prstGeom prst="rect">
            <a:avLst/>
          </a:prstGeom>
        </p:spPr>
      </p:pic>
      <p:pic>
        <p:nvPicPr>
          <p:cNvPr id="36" name="Graphic 35" descr="Close with solid fill">
            <a:extLst>
              <a:ext uri="{FF2B5EF4-FFF2-40B4-BE49-F238E27FC236}">
                <a16:creationId xmlns:a16="http://schemas.microsoft.com/office/drawing/2014/main" id="{9A9B2093-B1CB-D87C-F22F-4B8968E9B8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3754" y="5457808"/>
            <a:ext cx="374015" cy="364490"/>
          </a:xfrm>
          <a:prstGeom prst="rect">
            <a:avLst/>
          </a:prstGeom>
        </p:spPr>
      </p:pic>
      <p:pic>
        <p:nvPicPr>
          <p:cNvPr id="38" name="Graphic 37" descr="Close with solid fill">
            <a:extLst>
              <a:ext uri="{FF2B5EF4-FFF2-40B4-BE49-F238E27FC236}">
                <a16:creationId xmlns:a16="http://schemas.microsoft.com/office/drawing/2014/main" id="{1A76F828-296A-A51E-7172-4DCFDE45A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7184" y="5397721"/>
            <a:ext cx="412115" cy="421640"/>
          </a:xfrm>
          <a:prstGeom prst="rect">
            <a:avLst/>
          </a:prstGeom>
        </p:spPr>
      </p:pic>
      <p:pic>
        <p:nvPicPr>
          <p:cNvPr id="41" name="Graphic 40" descr="Checkmark with solid fill">
            <a:extLst>
              <a:ext uri="{FF2B5EF4-FFF2-40B4-BE49-F238E27FC236}">
                <a16:creationId xmlns:a16="http://schemas.microsoft.com/office/drawing/2014/main" id="{58944F88-3EE7-7FF8-6DD0-C8B34A1FAE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6544" y="2932334"/>
            <a:ext cx="326390" cy="364490"/>
          </a:xfrm>
          <a:prstGeom prst="rect">
            <a:avLst/>
          </a:prstGeom>
        </p:spPr>
      </p:pic>
      <p:pic>
        <p:nvPicPr>
          <p:cNvPr id="42" name="Graphic 41" descr="Checkmark with solid fill">
            <a:extLst>
              <a:ext uri="{FF2B5EF4-FFF2-40B4-BE49-F238E27FC236}">
                <a16:creationId xmlns:a16="http://schemas.microsoft.com/office/drawing/2014/main" id="{9D32EEE2-A6A8-52E1-B0BC-0B1EFD61CA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6544" y="3743217"/>
            <a:ext cx="393065" cy="421640"/>
          </a:xfrm>
          <a:prstGeom prst="rect">
            <a:avLst/>
          </a:prstGeom>
        </p:spPr>
      </p:pic>
      <p:pic>
        <p:nvPicPr>
          <p:cNvPr id="43" name="Graphic 42" descr="Checkmark with solid fill">
            <a:extLst>
              <a:ext uri="{FF2B5EF4-FFF2-40B4-BE49-F238E27FC236}">
                <a16:creationId xmlns:a16="http://schemas.microsoft.com/office/drawing/2014/main" id="{37B318F8-E1E7-9EBB-A8D5-688E216CD0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8919" y="4576744"/>
            <a:ext cx="459740" cy="459740"/>
          </a:xfrm>
          <a:prstGeom prst="rect">
            <a:avLst/>
          </a:prstGeom>
        </p:spPr>
      </p:pic>
      <p:pic>
        <p:nvPicPr>
          <p:cNvPr id="44" name="Graphic 43" descr="Checkmark with solid fill">
            <a:extLst>
              <a:ext uri="{FF2B5EF4-FFF2-40B4-BE49-F238E27FC236}">
                <a16:creationId xmlns:a16="http://schemas.microsoft.com/office/drawing/2014/main" id="{40FD9753-D7FC-CB5B-2D41-4EB6138AD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8919" y="5443340"/>
            <a:ext cx="459740" cy="459740"/>
          </a:xfrm>
          <a:prstGeom prst="rect">
            <a:avLst/>
          </a:prstGeom>
        </p:spPr>
      </p:pic>
      <p:pic>
        <p:nvPicPr>
          <p:cNvPr id="3" name="Graphic 2" descr="Checkmark with solid fill">
            <a:extLst>
              <a:ext uri="{FF2B5EF4-FFF2-40B4-BE49-F238E27FC236}">
                <a16:creationId xmlns:a16="http://schemas.microsoft.com/office/drawing/2014/main" id="{898F3513-5EB6-1F17-D4F2-B78C0B5AE0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2165" y="3007995"/>
            <a:ext cx="374015" cy="364490"/>
          </a:xfrm>
          <a:prstGeom prst="rect">
            <a:avLst/>
          </a:prstGeom>
        </p:spPr>
      </p:pic>
      <p:pic>
        <p:nvPicPr>
          <p:cNvPr id="5" name="Graphic 4" descr="Checkmark with solid fill">
            <a:extLst>
              <a:ext uri="{FF2B5EF4-FFF2-40B4-BE49-F238E27FC236}">
                <a16:creationId xmlns:a16="http://schemas.microsoft.com/office/drawing/2014/main" id="{A85EA932-4E0E-6E56-051A-5E27678C35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414" y="2931794"/>
            <a:ext cx="335915" cy="364490"/>
          </a:xfrm>
          <a:prstGeom prst="rect">
            <a:avLst/>
          </a:prstGeom>
        </p:spPr>
      </p:pic>
      <p:pic>
        <p:nvPicPr>
          <p:cNvPr id="9" name="Graphic 8" descr="Checkmark with solid fill">
            <a:extLst>
              <a:ext uri="{FF2B5EF4-FFF2-40B4-BE49-F238E27FC236}">
                <a16:creationId xmlns:a16="http://schemas.microsoft.com/office/drawing/2014/main" id="{3EE6DDF8-EFD8-F02E-8FA3-F497165B9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575" y="3827145"/>
            <a:ext cx="412115" cy="421640"/>
          </a:xfrm>
          <a:prstGeom prst="rect">
            <a:avLst/>
          </a:prstGeom>
        </p:spPr>
      </p:pic>
      <p:pic>
        <p:nvPicPr>
          <p:cNvPr id="11" name="Graphic 10" descr="Checkmark with solid fill">
            <a:extLst>
              <a:ext uri="{FF2B5EF4-FFF2-40B4-BE49-F238E27FC236}">
                <a16:creationId xmlns:a16="http://schemas.microsoft.com/office/drawing/2014/main" id="{1BB38F0B-4BFD-CE8C-9D33-F78214912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415" y="3827145"/>
            <a:ext cx="402590" cy="421640"/>
          </a:xfrm>
          <a:prstGeom prst="rect">
            <a:avLst/>
          </a:prstGeom>
        </p:spPr>
      </p:pic>
    </p:spTree>
    <p:extLst>
      <p:ext uri="{BB962C8B-B14F-4D97-AF65-F5344CB8AC3E}">
        <p14:creationId xmlns:p14="http://schemas.microsoft.com/office/powerpoint/2010/main" val="1954586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Questions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ea typeface="+mn-lt"/>
                <a:cs typeface="+mn-lt"/>
              </a:rPr>
              <a:t>How to detect the pests based on the image provided.</a:t>
            </a:r>
          </a:p>
          <a:p>
            <a:pPr marL="0" indent="0">
              <a:buNone/>
            </a:pPr>
            <a:endParaRPr lang="en-US">
              <a:cs typeface="Calibri" panose="020F0502020204030204"/>
            </a:endParaRPr>
          </a:p>
          <a:p>
            <a:r>
              <a:rPr lang="en-US">
                <a:ea typeface="+mn-lt"/>
                <a:cs typeface="+mn-lt"/>
              </a:rPr>
              <a:t>How to get the solutions for the identified objects through the available dataset.</a:t>
            </a:r>
          </a:p>
          <a:p>
            <a:pPr marL="0" indent="0">
              <a:buNone/>
            </a:pPr>
            <a:endParaRPr lang="en-US"/>
          </a:p>
          <a:p>
            <a:r>
              <a:rPr lang="en-US">
                <a:ea typeface="+mn-lt"/>
                <a:cs typeface="+mn-lt"/>
              </a:rPr>
              <a:t>How to create the system to provide the traditional solutions or ways to prevent identified pests or diseases through the trained model.</a:t>
            </a:r>
            <a:endParaRPr lang="en-US"/>
          </a:p>
          <a:p>
            <a:endParaRPr lang="en-US">
              <a:cs typeface="Calibri"/>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698764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2185059"/>
            <a:ext cx="10515600" cy="4351338"/>
          </a:xfrm>
          <a:ln>
            <a:solidFill>
              <a:schemeClr val="tx1"/>
            </a:solidFill>
          </a:ln>
        </p:spPr>
        <p:txBody>
          <a:bodyPr vert="horz" lIns="91440" tIns="45720" rIns="91440" bIns="45720" rtlCol="0" anchor="t">
            <a:normAutofit/>
          </a:bodyPr>
          <a:lstStyle/>
          <a:p>
            <a:pPr>
              <a:buNone/>
            </a:pPr>
            <a:r>
              <a:rPr lang="en-US" b="1">
                <a:ea typeface="+mn-lt"/>
                <a:cs typeface="+mn-lt"/>
              </a:rPr>
              <a:t>Main objective</a:t>
            </a:r>
            <a:r>
              <a:rPr lang="en-US">
                <a:ea typeface="+mn-lt"/>
                <a:cs typeface="+mn-lt"/>
              </a:rPr>
              <a:t> : The main objective of this component  is to create a way to identify pests and diseases with a trained model and object detection algorithms for the users and provide them with the necessary non-chemical natural solutions.</a:t>
            </a:r>
            <a:endParaRPr lang="en-US"/>
          </a:p>
          <a:p>
            <a:pPr marL="0" indent="0">
              <a:buNone/>
            </a:pPr>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765795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2185059"/>
            <a:ext cx="10515600" cy="4351338"/>
          </a:xfrm>
          <a:ln>
            <a:solidFill>
              <a:schemeClr val="tx1"/>
            </a:solidFill>
          </a:ln>
        </p:spPr>
        <p:txBody>
          <a:bodyPr vert="horz" lIns="91440" tIns="45720" rIns="91440" bIns="45720" rtlCol="0" anchor="t">
            <a:normAutofit/>
          </a:bodyPr>
          <a:lstStyle/>
          <a:p>
            <a:pPr>
              <a:buNone/>
            </a:pPr>
            <a:r>
              <a:rPr lang="en-US" b="1">
                <a:ea typeface="+mn-lt"/>
                <a:cs typeface="+mn-lt"/>
              </a:rPr>
              <a:t>Sub objectives</a:t>
            </a:r>
            <a:r>
              <a:rPr lang="en-US">
                <a:ea typeface="+mn-lt"/>
                <a:cs typeface="+mn-lt"/>
              </a:rPr>
              <a:t> : </a:t>
            </a:r>
          </a:p>
          <a:p>
            <a:pPr>
              <a:buNone/>
            </a:pPr>
            <a:r>
              <a:rPr lang="en-US">
                <a:ea typeface="+mn-lt"/>
                <a:cs typeface="+mn-lt"/>
              </a:rPr>
              <a:t>•Create an algorithm to identify the pests.</a:t>
            </a:r>
            <a:endParaRPr lang="en-US"/>
          </a:p>
          <a:p>
            <a:r>
              <a:rPr lang="en-US">
                <a:ea typeface="+mn-lt"/>
                <a:cs typeface="+mn-lt"/>
              </a:rPr>
              <a:t>Create an algorithm to identify leaf diseases.</a:t>
            </a:r>
          </a:p>
          <a:p>
            <a:pPr>
              <a:buNone/>
            </a:pPr>
            <a:r>
              <a:rPr lang="en-US">
                <a:ea typeface="+mn-lt"/>
                <a:cs typeface="+mn-lt"/>
              </a:rPr>
              <a:t>•To understand about the traditional organic crops and non-chemical pesticides for productive cultivation.</a:t>
            </a:r>
            <a:endParaRPr lang="en-US"/>
          </a:p>
          <a:p>
            <a:pPr>
              <a:buNone/>
            </a:pPr>
            <a:r>
              <a:rPr lang="en-US">
                <a:ea typeface="+mn-lt"/>
                <a:cs typeface="+mn-lt"/>
              </a:rPr>
              <a:t>•To provide a smart solution to provide decisions to the user.</a:t>
            </a:r>
          </a:p>
          <a:p>
            <a:pPr>
              <a:buNone/>
            </a:pPr>
            <a:endParaRPr lang="en-US">
              <a:cs typeface="Calibri" panose="020F0502020204030204"/>
            </a:endParaRPr>
          </a:p>
          <a:p>
            <a:pPr marL="0" indent="0">
              <a:buNone/>
            </a:pPr>
            <a:endParaRPr lang="en-US">
              <a:cs typeface="Calibri" panose="020F0502020204030204"/>
            </a:endParaRP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484079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199" y="503273"/>
            <a:ext cx="10515600" cy="1325563"/>
          </a:xfrm>
        </p:spPr>
        <p:txBody>
          <a:bodyPr/>
          <a:lstStyle/>
          <a:p>
            <a:pPr algn="ctr"/>
            <a:r>
              <a:rPr lang="en-US"/>
              <a:t>Methodology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3" name="Picture 2" descr="Blueprint of a residential house">
            <a:extLst>
              <a:ext uri="{FF2B5EF4-FFF2-40B4-BE49-F238E27FC236}">
                <a16:creationId xmlns:a16="http://schemas.microsoft.com/office/drawing/2014/main" id="{13515648-5A53-C8F1-6D5E-3740CE7BF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630" y="1990402"/>
            <a:ext cx="6243210" cy="4179339"/>
          </a:xfrm>
          <a:prstGeom prst="rect">
            <a:avLst/>
          </a:prstGeom>
        </p:spPr>
      </p:pic>
    </p:spTree>
    <p:extLst>
      <p:ext uri="{BB962C8B-B14F-4D97-AF65-F5344CB8AC3E}">
        <p14:creationId xmlns:p14="http://schemas.microsoft.com/office/powerpoint/2010/main" val="3485363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Component Overview Diagram </a:t>
            </a:r>
          </a:p>
        </p:txBody>
      </p:sp>
      <p:pic>
        <p:nvPicPr>
          <p:cNvPr id="12" name="Picture 12" descr="Diagram&#10;&#10;Description automatically generated">
            <a:extLst>
              <a:ext uri="{FF2B5EF4-FFF2-40B4-BE49-F238E27FC236}">
                <a16:creationId xmlns:a16="http://schemas.microsoft.com/office/drawing/2014/main" id="{F335F636-B7CA-5A0A-557D-0B6CC8AC7353}"/>
              </a:ext>
            </a:extLst>
          </p:cNvPr>
          <p:cNvPicPr>
            <a:picLocks noGrp="1" noChangeAspect="1"/>
          </p:cNvPicPr>
          <p:nvPr>
            <p:ph idx="1"/>
          </p:nvPr>
        </p:nvPicPr>
        <p:blipFill>
          <a:blip r:embed="rId2"/>
          <a:stretch>
            <a:fillRect/>
          </a:stretch>
        </p:blipFill>
        <p:spPr>
          <a:xfrm>
            <a:off x="1518030" y="1825625"/>
            <a:ext cx="9155940"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07538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Tools and Technologies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597025"/>
            <a:ext cx="10515600" cy="4579938"/>
          </a:xfrm>
        </p:spPr>
        <p:txBody>
          <a:bodyPr vert="horz" lIns="91440" tIns="45720" rIns="91440" bIns="45720" rtlCol="0" anchor="t">
            <a:normAutofit/>
          </a:bodyPr>
          <a:lstStyle/>
          <a:p>
            <a:pPr marL="0" indent="0">
              <a:buNone/>
            </a:pPr>
            <a:r>
              <a:rPr lang="en-US">
                <a:cs typeface="Calibri"/>
              </a:rPr>
              <a:t>Technology</a:t>
            </a:r>
          </a:p>
          <a:p>
            <a:r>
              <a:rPr lang="en-US" sz="2000">
                <a:cs typeface="Calibri"/>
              </a:rPr>
              <a:t>Object detection</a:t>
            </a:r>
          </a:p>
          <a:p>
            <a:pPr marL="0" indent="0">
              <a:buNone/>
            </a:pPr>
            <a:r>
              <a:rPr lang="en-US">
                <a:cs typeface="Calibri"/>
              </a:rPr>
              <a:t>Tools</a:t>
            </a:r>
          </a:p>
          <a:p>
            <a:r>
              <a:rPr lang="en-US" sz="2000">
                <a:cs typeface="Calibri"/>
              </a:rPr>
              <a:t>Frontend – ReactJS</a:t>
            </a:r>
          </a:p>
          <a:p>
            <a:r>
              <a:rPr lang="en-US" sz="2000">
                <a:cs typeface="Calibri"/>
              </a:rPr>
              <a:t>Languages – JavaScript, python</a:t>
            </a:r>
          </a:p>
          <a:p>
            <a:r>
              <a:rPr lang="en-US" sz="2000">
                <a:cs typeface="Calibri"/>
              </a:rPr>
              <a:t>Backend – Flask</a:t>
            </a:r>
          </a:p>
          <a:p>
            <a:r>
              <a:rPr lang="en-US" sz="2000">
                <a:cs typeface="Calibri"/>
              </a:rPr>
              <a:t>Editor – Visual Studio code</a:t>
            </a:r>
          </a:p>
          <a:p>
            <a:r>
              <a:rPr lang="en-US" sz="2000">
                <a:cs typeface="Calibri"/>
              </a:rPr>
              <a:t>Object detection and algorithms – YOLO ,CNN</a:t>
            </a:r>
          </a:p>
          <a:p>
            <a:r>
              <a:rPr lang="en-US" sz="2000">
                <a:cs typeface="Calibri"/>
              </a:rPr>
              <a:t>Database - MongoDB</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816614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00100" y="-139700"/>
            <a:ext cx="10515600" cy="1325563"/>
          </a:xfrm>
        </p:spPr>
        <p:txBody>
          <a:bodyPr/>
          <a:lstStyle/>
          <a:p>
            <a:pPr algn="ctr"/>
            <a:r>
              <a:rPr lang="en-US"/>
              <a:t>Requirements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196975"/>
            <a:ext cx="10515600" cy="4979988"/>
          </a:xfrm>
        </p:spPr>
        <p:txBody>
          <a:bodyPr vert="horz" lIns="91440" tIns="45720" rIns="91440" bIns="45720" rtlCol="0" anchor="t">
            <a:normAutofit/>
          </a:bodyPr>
          <a:lstStyle/>
          <a:p>
            <a:pPr marL="0" indent="0">
              <a:buNone/>
            </a:pPr>
            <a:r>
              <a:rPr lang="en-US" b="1"/>
              <a:t>Functional Requirements</a:t>
            </a:r>
          </a:p>
          <a:p>
            <a:pPr marL="0" indent="0">
              <a:buNone/>
            </a:pPr>
            <a:r>
              <a:rPr lang="en-US" sz="1800">
                <a:cs typeface="Calibri"/>
              </a:rPr>
              <a:t>• The system should be able to identify pests based on the provided images.</a:t>
            </a:r>
          </a:p>
          <a:p>
            <a:pPr marL="0" indent="0">
              <a:buNone/>
            </a:pPr>
            <a:r>
              <a:rPr lang="en-US" sz="1800">
                <a:cs typeface="Calibri"/>
              </a:rPr>
              <a:t>• T</a:t>
            </a:r>
            <a:r>
              <a:rPr lang="en-US" sz="1800">
                <a:ea typeface="+mn-lt"/>
                <a:cs typeface="+mn-lt"/>
              </a:rPr>
              <a:t>he system should be able to identify diseases based on the provided images.</a:t>
            </a:r>
            <a:endParaRPr lang="en-US" sz="1800">
              <a:cs typeface="Calibri"/>
            </a:endParaRPr>
          </a:p>
          <a:p>
            <a:pPr marL="0" indent="0">
              <a:buNone/>
            </a:pPr>
            <a:r>
              <a:rPr lang="en-US" sz="1800">
                <a:cs typeface="Calibri"/>
              </a:rPr>
              <a:t>•The system should provide the solutions for the above identified objects with the knowledge base system.</a:t>
            </a:r>
          </a:p>
          <a:p>
            <a:pPr marL="0" indent="0">
              <a:buNone/>
            </a:pPr>
            <a:r>
              <a:rPr lang="en-US" sz="1800">
                <a:cs typeface="Calibri"/>
              </a:rPr>
              <a:t>•Identified data should provide to create the crop rotation plan.</a:t>
            </a:r>
          </a:p>
          <a:p>
            <a:pPr marL="0" indent="0">
              <a:buNone/>
            </a:pPr>
            <a:endParaRPr lang="en-US" sz="2000"/>
          </a:p>
          <a:p>
            <a:pPr marL="0" indent="0">
              <a:buNone/>
            </a:pPr>
            <a:r>
              <a:rPr lang="en-US" b="1"/>
              <a:t>Non-Functional Requirements</a:t>
            </a:r>
            <a:endParaRPr lang="en-US" b="1">
              <a:cs typeface="Calibri" panose="020F0502020204030204"/>
            </a:endParaRPr>
          </a:p>
          <a:p>
            <a:r>
              <a:rPr lang="en-US" sz="1800">
                <a:cs typeface="Calibri"/>
              </a:rPr>
              <a:t>The accuracy should be high.</a:t>
            </a:r>
          </a:p>
          <a:p>
            <a:r>
              <a:rPr lang="en-US" sz="1800">
                <a:cs typeface="Calibri"/>
              </a:rPr>
              <a:t>The system should be available without any downtime.</a:t>
            </a:r>
          </a:p>
          <a:p>
            <a:r>
              <a:rPr lang="en-US" sz="1800">
                <a:cs typeface="Calibri"/>
              </a:rPr>
              <a:t>Speed functioning between components.</a:t>
            </a:r>
          </a:p>
          <a:p>
            <a:r>
              <a:rPr lang="en-US" sz="1800">
                <a:cs typeface="Calibri"/>
              </a:rPr>
              <a:t>User friendly interfaces and better user experience.</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770581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Work Breakdown Structure </a:t>
            </a:r>
          </a:p>
        </p:txBody>
      </p:sp>
      <p:pic>
        <p:nvPicPr>
          <p:cNvPr id="5" name="Picture 7" descr="Diagram&#10;&#10;Description automatically generated">
            <a:extLst>
              <a:ext uri="{FF2B5EF4-FFF2-40B4-BE49-F238E27FC236}">
                <a16:creationId xmlns:a16="http://schemas.microsoft.com/office/drawing/2014/main" id="{27F922D6-7E1B-920B-75F0-1FB7202FED05}"/>
              </a:ext>
            </a:extLst>
          </p:cNvPr>
          <p:cNvPicPr>
            <a:picLocks noGrp="1" noChangeAspect="1"/>
          </p:cNvPicPr>
          <p:nvPr>
            <p:ph idx="1"/>
          </p:nvPr>
        </p:nvPicPr>
        <p:blipFill>
          <a:blip r:embed="rId2"/>
          <a:stretch>
            <a:fillRect/>
          </a:stretch>
        </p:blipFill>
        <p:spPr>
          <a:xfrm>
            <a:off x="1765383" y="1825625"/>
            <a:ext cx="8661235"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83944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5</a:t>
            </a:fld>
            <a:endParaRPr lang="en-US">
              <a:solidFill>
                <a:prstClr val="black"/>
              </a:solidFill>
              <a:latin typeface="Cambria"/>
            </a:endParaRPr>
          </a:p>
        </p:txBody>
      </p:sp>
      <p:sp>
        <p:nvSpPr>
          <p:cNvPr id="2" name="Title 1">
            <a:extLst>
              <a:ext uri="{FF2B5EF4-FFF2-40B4-BE49-F238E27FC236}">
                <a16:creationId xmlns:a16="http://schemas.microsoft.com/office/drawing/2014/main" id="{39862FAD-3E60-0756-5532-006F2B129ADF}"/>
              </a:ext>
            </a:extLst>
          </p:cNvPr>
          <p:cNvSpPr txBox="1">
            <a:spLocks/>
          </p:cNvSpPr>
          <p:nvPr/>
        </p:nvSpPr>
        <p:spPr>
          <a:xfrm>
            <a:off x="664982" y="-42145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System Overview Diagram</a:t>
            </a:r>
          </a:p>
        </p:txBody>
      </p:sp>
      <p:pic>
        <p:nvPicPr>
          <p:cNvPr id="10" name="Picture 9" descr="Graphical user interface, application&#10;&#10;Description automatically generated">
            <a:extLst>
              <a:ext uri="{FF2B5EF4-FFF2-40B4-BE49-F238E27FC236}">
                <a16:creationId xmlns:a16="http://schemas.microsoft.com/office/drawing/2014/main" id="{F5479D32-D110-7C54-5C7D-9A063CA74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370" y="774666"/>
            <a:ext cx="6816364" cy="5718209"/>
          </a:xfrm>
          <a:prstGeom prst="rect">
            <a:avLst/>
          </a:prstGeom>
        </p:spPr>
      </p:pic>
    </p:spTree>
    <p:extLst>
      <p:ext uri="{BB962C8B-B14F-4D97-AF65-F5344CB8AC3E}">
        <p14:creationId xmlns:p14="http://schemas.microsoft.com/office/powerpoint/2010/main" val="3380240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200" y="3175"/>
            <a:ext cx="10515600" cy="1106488"/>
          </a:xfrm>
        </p:spPr>
        <p:txBody>
          <a:bodyPr/>
          <a:lstStyle/>
          <a:p>
            <a:pPr algn="ctr"/>
            <a:r>
              <a:rPr lang="en-US"/>
              <a:t>Gantt Chart</a:t>
            </a:r>
          </a:p>
        </p:txBody>
      </p:sp>
      <p:pic>
        <p:nvPicPr>
          <p:cNvPr id="5" name="Picture 7" descr="Chart&#10;&#10;Description automatically generated">
            <a:extLst>
              <a:ext uri="{FF2B5EF4-FFF2-40B4-BE49-F238E27FC236}">
                <a16:creationId xmlns:a16="http://schemas.microsoft.com/office/drawing/2014/main" id="{AD43D0BE-47ED-349E-3C9D-4A40DE275B55}"/>
              </a:ext>
            </a:extLst>
          </p:cNvPr>
          <p:cNvPicPr>
            <a:picLocks noGrp="1" noChangeAspect="1"/>
          </p:cNvPicPr>
          <p:nvPr>
            <p:ph idx="1"/>
          </p:nvPr>
        </p:nvPicPr>
        <p:blipFill>
          <a:blip r:embed="rId2"/>
          <a:stretch>
            <a:fillRect/>
          </a:stretch>
        </p:blipFill>
        <p:spPr>
          <a:xfrm>
            <a:off x="495300" y="1605757"/>
            <a:ext cx="10563225" cy="4505325"/>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268398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200" y="3175"/>
            <a:ext cx="10515600" cy="1325563"/>
          </a:xfrm>
        </p:spPr>
        <p:txBody>
          <a:bodyPr/>
          <a:lstStyle/>
          <a:p>
            <a:pPr algn="ctr"/>
            <a:r>
              <a:rPr lang="en-US"/>
              <a:t>References</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xfrm>
            <a:off x="838200" y="1435100"/>
            <a:ext cx="10515600" cy="4903788"/>
          </a:xfrm>
        </p:spPr>
        <p:txBody>
          <a:bodyPr vert="horz" lIns="91440" tIns="45720" rIns="91440" bIns="45720" rtlCol="0" anchor="t">
            <a:normAutofit lnSpcReduction="10000"/>
          </a:bodyPr>
          <a:lstStyle/>
          <a:p>
            <a:pPr marL="0" indent="0">
              <a:buNone/>
            </a:pPr>
            <a:r>
              <a:rPr lang="en-US" sz="1600">
                <a:ea typeface="+mn-lt"/>
                <a:cs typeface="+mn-lt"/>
              </a:rPr>
              <a:t>[1] R. Dufour, "Crop Rotation in Organic Farming Systems," 2015. [Online]. Available: </a:t>
            </a:r>
            <a:r>
              <a:rPr lang="en-US" sz="1600">
                <a:ea typeface="+mn-lt"/>
                <a:cs typeface="+mn-lt"/>
                <a:hlinkClick r:id="rId2"/>
              </a:rPr>
              <a:t>https://attra.ncat.org/publication/tipsheet-crop-rotation-in-organic-farmingsystems/</a:t>
            </a:r>
            <a:r>
              <a:rPr lang="en-US" sz="1600">
                <a:ea typeface="+mn-lt"/>
                <a:cs typeface="+mn-lt"/>
              </a:rPr>
              <a:t>.</a:t>
            </a:r>
          </a:p>
          <a:p>
            <a:pPr marL="0" indent="0">
              <a:buNone/>
            </a:pPr>
            <a:endParaRPr lang="en-US" sz="1600">
              <a:ea typeface="+mn-lt"/>
              <a:cs typeface="+mn-lt"/>
            </a:endParaRPr>
          </a:p>
          <a:p>
            <a:pPr marL="0" indent="0">
              <a:buNone/>
            </a:pPr>
            <a:r>
              <a:rPr lang="en-US" sz="1600">
                <a:ea typeface="+mn-lt"/>
                <a:cs typeface="+mn-lt"/>
              </a:rPr>
              <a:t>[2] U. R. U. M. D. D. P. W. W. A.K.A Dissanayake, "Possibilities to Minimize Pesticide Usage in Sri Lankan Paddy Cultivation," </a:t>
            </a:r>
            <a:r>
              <a:rPr lang="en-US" sz="1600" err="1">
                <a:ea typeface="+mn-lt"/>
                <a:cs typeface="+mn-lt"/>
              </a:rPr>
              <a:t>harti.gov.lk</a:t>
            </a:r>
            <a:r>
              <a:rPr lang="en-US" sz="1600">
                <a:ea typeface="+mn-lt"/>
                <a:cs typeface="+mn-lt"/>
              </a:rPr>
              <a:t>, p. 69. </a:t>
            </a:r>
          </a:p>
          <a:p>
            <a:pPr marL="0" indent="0">
              <a:buNone/>
            </a:pPr>
            <a:endParaRPr lang="en-US" sz="1600">
              <a:cs typeface="Calibri"/>
            </a:endParaRPr>
          </a:p>
          <a:p>
            <a:pPr marL="0" indent="0">
              <a:buNone/>
            </a:pPr>
            <a:r>
              <a:rPr lang="en-US" sz="1600">
                <a:ea typeface="+mn-lt"/>
                <a:cs typeface="+mn-lt"/>
              </a:rPr>
              <a:t>[3] M. o. P. I. &amp;. M. o. Agriculture, "Pest Management Plan," 2016. [Online]. Available: https://</a:t>
            </a:r>
            <a:r>
              <a:rPr lang="en-US" sz="1600" err="1">
                <a:ea typeface="+mn-lt"/>
                <a:cs typeface="+mn-lt"/>
              </a:rPr>
              <a:t>www.agrimin.gov.lk</a:t>
            </a:r>
            <a:r>
              <a:rPr lang="en-US" sz="1600">
                <a:ea typeface="+mn-lt"/>
                <a:cs typeface="+mn-lt"/>
              </a:rPr>
              <a:t>/web/images/</a:t>
            </a:r>
            <a:r>
              <a:rPr lang="en-US" sz="1600" err="1">
                <a:ea typeface="+mn-lt"/>
                <a:cs typeface="+mn-lt"/>
              </a:rPr>
              <a:t>Pest_Management_Plan.pdf</a:t>
            </a:r>
            <a:r>
              <a:rPr lang="en-US" sz="1600">
                <a:ea typeface="+mn-lt"/>
                <a:cs typeface="+mn-lt"/>
              </a:rPr>
              <a:t>. </a:t>
            </a:r>
          </a:p>
          <a:p>
            <a:pPr marL="0" indent="0">
              <a:buNone/>
            </a:pPr>
            <a:endParaRPr lang="en-US" sz="1600">
              <a:cs typeface="Calibri"/>
            </a:endParaRPr>
          </a:p>
          <a:p>
            <a:pPr marL="0" indent="0">
              <a:buNone/>
            </a:pPr>
            <a:r>
              <a:rPr lang="en-US" sz="1600">
                <a:ea typeface="+mn-lt"/>
                <a:cs typeface="+mn-lt"/>
              </a:rPr>
              <a:t>[4] R. K. Bank, "Rice Knowledge bank," 2018. [Online]. Available: </a:t>
            </a:r>
            <a:r>
              <a:rPr lang="en-US" sz="1600">
                <a:ea typeface="+mn-lt"/>
                <a:cs typeface="+mn-lt"/>
                <a:hlinkClick r:id="rId3"/>
              </a:rPr>
              <a:t>http://www.knowledgebank.irri.org/step-by-step-production/growth/soilfertility/leaf-color-chart</a:t>
            </a:r>
            <a:r>
              <a:rPr lang="en-US" sz="1600">
                <a:ea typeface="+mn-lt"/>
                <a:cs typeface="+mn-lt"/>
              </a:rPr>
              <a:t>.</a:t>
            </a:r>
            <a:endParaRPr lang="en-US">
              <a:ea typeface="+mn-lt"/>
              <a:cs typeface="+mn-lt"/>
            </a:endParaRPr>
          </a:p>
          <a:p>
            <a:pPr marL="0" indent="0">
              <a:buNone/>
            </a:pPr>
            <a:endParaRPr lang="en-US" sz="1600">
              <a:cs typeface="Calibri"/>
            </a:endParaRPr>
          </a:p>
          <a:p>
            <a:pPr marL="0" indent="0">
              <a:buNone/>
            </a:pPr>
            <a:r>
              <a:rPr lang="en-US" sz="1600">
                <a:ea typeface="+mn-lt"/>
                <a:cs typeface="+mn-lt"/>
              </a:rPr>
              <a:t>[5] D. s. U. S. R. </a:t>
            </a:r>
            <a:r>
              <a:rPr lang="en-US" sz="1600" err="1">
                <a:ea typeface="+mn-lt"/>
                <a:cs typeface="+mn-lt"/>
              </a:rPr>
              <a:t>Thenmozhi</a:t>
            </a:r>
            <a:r>
              <a:rPr lang="en-US" sz="1600">
                <a:ea typeface="+mn-lt"/>
                <a:cs typeface="+mn-lt"/>
              </a:rPr>
              <a:t> </a:t>
            </a:r>
            <a:r>
              <a:rPr lang="en-US" sz="1600" err="1">
                <a:ea typeface="+mn-lt"/>
                <a:cs typeface="+mn-lt"/>
              </a:rPr>
              <a:t>Kasinathan</a:t>
            </a:r>
            <a:r>
              <a:rPr lang="en-US" sz="1600">
                <a:ea typeface="+mn-lt"/>
                <a:cs typeface="+mn-lt"/>
              </a:rPr>
              <a:t>, "Insect Classification and detection in field crops using modern machine learning techniques," p. 57, 2020. </a:t>
            </a:r>
          </a:p>
          <a:p>
            <a:pPr marL="0" indent="0">
              <a:buNone/>
            </a:pPr>
            <a:endParaRPr lang="en-US" sz="1600">
              <a:cs typeface="Calibri"/>
            </a:endParaRPr>
          </a:p>
          <a:p>
            <a:pPr marL="0" indent="0">
              <a:buNone/>
            </a:pPr>
            <a:r>
              <a:rPr lang="en-US" sz="1600">
                <a:ea typeface="+mn-lt"/>
                <a:cs typeface="+mn-lt"/>
              </a:rPr>
              <a:t>[6] D. L. B. </a:t>
            </a:r>
            <a:r>
              <a:rPr lang="en-US" sz="1600" err="1">
                <a:ea typeface="+mn-lt"/>
                <a:cs typeface="+mn-lt"/>
              </a:rPr>
              <a:t>Jaco.Gomes</a:t>
            </a:r>
            <a:r>
              <a:rPr lang="en-US" sz="1600">
                <a:ea typeface="+mn-lt"/>
                <a:cs typeface="+mn-lt"/>
              </a:rPr>
              <a:t>, "Insect Pest Image Recognition: A few-shot machine learning Approach including Maturity Stages Classification," MDPI, p. 14. </a:t>
            </a:r>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4"/>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IT20224820</a:t>
            </a:r>
            <a:r>
              <a:rPr lang="en-US">
                <a:solidFill>
                  <a:schemeClr val="tx1"/>
                </a:solidFill>
              </a:rPr>
              <a:t>   </a:t>
            </a:r>
            <a:r>
              <a:rPr lang="en-US" sz="1800">
                <a:solidFill>
                  <a:schemeClr val="tx1"/>
                </a:solidFill>
              </a:rPr>
              <a:t>|</a:t>
            </a:r>
            <a:r>
              <a:rPr lang="en-US">
                <a:solidFill>
                  <a:schemeClr val="tx1"/>
                </a:solidFill>
              </a:rPr>
              <a:t>   Ihalagedara I.H.U.B</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975869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IT20244552 | Ranasinghe R.A.D.M.</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270193"/>
          </a:xfrm>
        </p:spPr>
        <p:txBody>
          <a:bodyPr anchor="b">
            <a:normAutofit/>
          </a:bodyPr>
          <a:lstStyle/>
          <a:p>
            <a:pPr algn="l">
              <a:lnSpc>
                <a:spcPct val="100000"/>
              </a:lnSpc>
            </a:pPr>
            <a:r>
              <a:rPr lang="en-US" sz="1600"/>
              <a:t>Bachelor of Science (Hons) in Information Technology Specializing in Software Engineering</a:t>
            </a:r>
            <a:endParaRPr lang="en-GB" sz="2000" b="1">
              <a:latin typeface="Cambria (Body)"/>
              <a:ea typeface="Cambria" panose="02040503050406030204" pitchFamily="18" charset="0"/>
            </a:endParaRPr>
          </a:p>
        </p:txBody>
      </p:sp>
      <p:sp>
        <p:nvSpPr>
          <p:cNvPr id="4" name="Rectangle 3">
            <a:extLst>
              <a:ext uri="{FF2B5EF4-FFF2-40B4-BE49-F238E27FC236}">
                <a16:creationId xmlns:a16="http://schemas.microsoft.com/office/drawing/2014/main" id="{70334256-1696-4F01-85EB-5BFBBE144EF6}"/>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52</a:t>
            </a:fld>
            <a:endParaRPr lang="en-US">
              <a:solidFill>
                <a:prstClr val="black"/>
              </a:solidFill>
              <a:latin typeface="Cambria"/>
            </a:endParaRPr>
          </a:p>
        </p:txBody>
      </p:sp>
      <p:pic>
        <p:nvPicPr>
          <p:cNvPr id="11" name="Picture 10">
            <a:extLst>
              <a:ext uri="{FF2B5EF4-FFF2-40B4-BE49-F238E27FC236}">
                <a16:creationId xmlns:a16="http://schemas.microsoft.com/office/drawing/2014/main" id="{EC19EFBD-A601-412D-A8C4-C0D4E7759B3A}"/>
              </a:ext>
            </a:extLst>
          </p:cNvPr>
          <p:cNvPicPr>
            <a:picLocks noChangeAspect="1"/>
          </p:cNvPicPr>
          <p:nvPr/>
        </p:nvPicPr>
        <p:blipFill>
          <a:blip r:embed="rId4">
            <a:extLst>
              <a:ext uri="{28A0092B-C50C-407E-A947-70E740481C1C}">
                <a14:useLocalDpi xmlns:a14="http://schemas.microsoft.com/office/drawing/2010/main" val="0"/>
              </a:ext>
            </a:extLst>
          </a:blip>
          <a:srcRect t="2118" b="2118"/>
          <a:stretch/>
        </p:blipFill>
        <p:spPr>
          <a:xfrm>
            <a:off x="9659833" y="229575"/>
            <a:ext cx="2016334" cy="2574585"/>
          </a:xfrm>
          <a:prstGeom prst="rect">
            <a:avLst/>
          </a:prstGeom>
        </p:spPr>
      </p:pic>
    </p:spTree>
    <p:extLst>
      <p:ext uri="{BB962C8B-B14F-4D97-AF65-F5344CB8AC3E}">
        <p14:creationId xmlns:p14="http://schemas.microsoft.com/office/powerpoint/2010/main" val="873357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Introduction </a:t>
            </a:r>
          </a:p>
        </p:txBody>
      </p:sp>
      <p:pic>
        <p:nvPicPr>
          <p:cNvPr id="13" name="Content Placeholder 12" descr="A lightbulb">
            <a:extLst>
              <a:ext uri="{FF2B5EF4-FFF2-40B4-BE49-F238E27FC236}">
                <a16:creationId xmlns:a16="http://schemas.microsoft.com/office/drawing/2014/main" id="{D34849E6-E728-6863-25AA-615E8EF1B38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330" y="1439545"/>
            <a:ext cx="4351338"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4"/>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503630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Background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r>
              <a:rPr lang="en-US"/>
              <a:t>A well-designed crop rotation plan can help to break pest and disease cycles, reduce weed pressure, and improve soil fertility.</a:t>
            </a:r>
          </a:p>
          <a:p>
            <a:pPr marL="0" indent="0">
              <a:buNone/>
            </a:pPr>
            <a:endParaRPr lang="en-US"/>
          </a:p>
          <a:p>
            <a:r>
              <a:rPr lang="en-US"/>
              <a:t>Crop rotation planning is, scientifically speaking, a highly complex optimization issue[5] – Julius, Paul and Dieter</a:t>
            </a:r>
          </a:p>
          <a:p>
            <a:pPr marL="0" indent="0">
              <a:buNone/>
            </a:pPr>
            <a:endParaRPr lang="en-US"/>
          </a:p>
          <a:p>
            <a:r>
              <a:rPr lang="en-US"/>
              <a:t>Correct planning of crop rotation can address the </a:t>
            </a:r>
            <a:r>
              <a:rPr lang="en-US" b="1"/>
              <a:t>UN’s SDG-2[5]</a:t>
            </a:r>
            <a:r>
              <a:rPr lang="en-US"/>
              <a:t>(</a:t>
            </a:r>
            <a:r>
              <a:rPr lang="en-US" sz="2400"/>
              <a:t>end hunger, achieve food security and improved nutrition and promote sustainable agriculture</a:t>
            </a:r>
            <a:r>
              <a:rPr lang="en-US"/>
              <a:t>)</a:t>
            </a:r>
          </a:p>
          <a:p>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596452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lstStyle/>
          <a:p>
            <a:r>
              <a:rPr lang="en-US"/>
              <a:t>There are no any CRM system that address the organic crop rotation planning in </a:t>
            </a:r>
            <a:r>
              <a:rPr lang="en-US" b="1"/>
              <a:t>Sri Lankan context</a:t>
            </a:r>
            <a:r>
              <a:rPr lang="en-US"/>
              <a:t>.</a:t>
            </a:r>
          </a:p>
          <a:p>
            <a:pPr marL="0" indent="0">
              <a:buNone/>
            </a:pPr>
            <a:endParaRPr lang="en-US"/>
          </a:p>
          <a:p>
            <a:r>
              <a:rPr lang="en-US"/>
              <a:t>There  are no any studies or available systems that use </a:t>
            </a:r>
            <a:r>
              <a:rPr lang="en-US" b="1"/>
              <a:t>real time precision agriculture data using IOT</a:t>
            </a:r>
            <a:r>
              <a:rPr lang="en-US"/>
              <a:t> to create </a:t>
            </a:r>
            <a:r>
              <a:rPr lang="en-US" b="1"/>
              <a:t>organic</a:t>
            </a:r>
            <a:r>
              <a:rPr lang="en-US"/>
              <a:t> crop rotation plan.</a:t>
            </a:r>
          </a:p>
          <a:p>
            <a:pPr marL="0" indent="0">
              <a:buNone/>
            </a:pPr>
            <a:r>
              <a:rPr lang="en-US"/>
              <a:t> </a:t>
            </a:r>
          </a:p>
          <a:p>
            <a:r>
              <a:rPr lang="en-US"/>
              <a:t>There are no any studies or available system that considers </a:t>
            </a:r>
            <a:r>
              <a:rPr lang="en-US" b="1"/>
              <a:t>current pest and diseases in the farm </a:t>
            </a:r>
            <a:r>
              <a:rPr lang="en-US"/>
              <a:t>to create a crop rotation plan.</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205692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Gap Summary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graphicFrame>
        <p:nvGraphicFramePr>
          <p:cNvPr id="8" name="Table 8">
            <a:extLst>
              <a:ext uri="{FF2B5EF4-FFF2-40B4-BE49-F238E27FC236}">
                <a16:creationId xmlns:a16="http://schemas.microsoft.com/office/drawing/2014/main" id="{01C50C60-DF50-EE95-EEB8-FB3457669EC0}"/>
              </a:ext>
            </a:extLst>
          </p:cNvPr>
          <p:cNvGraphicFramePr>
            <a:graphicFrameLocks noGrp="1"/>
          </p:cNvGraphicFramePr>
          <p:nvPr>
            <p:extLst>
              <p:ext uri="{D42A27DB-BD31-4B8C-83A1-F6EECF244321}">
                <p14:modId xmlns:p14="http://schemas.microsoft.com/office/powerpoint/2010/main" val="4035312965"/>
              </p:ext>
            </p:extLst>
          </p:nvPr>
        </p:nvGraphicFramePr>
        <p:xfrm>
          <a:off x="1397527" y="1565213"/>
          <a:ext cx="9396943" cy="4446958"/>
        </p:xfrm>
        <a:graphic>
          <a:graphicData uri="http://schemas.openxmlformats.org/drawingml/2006/table">
            <a:tbl>
              <a:tblPr firstRow="1" bandRow="1">
                <a:tableStyleId>{7DF18680-E054-41AD-8BC1-D1AEF772440D}</a:tableStyleId>
              </a:tblPr>
              <a:tblGrid>
                <a:gridCol w="2395998">
                  <a:extLst>
                    <a:ext uri="{9D8B030D-6E8A-4147-A177-3AD203B41FA5}">
                      <a16:colId xmlns:a16="http://schemas.microsoft.com/office/drawing/2014/main" val="3897419668"/>
                    </a:ext>
                  </a:extLst>
                </a:gridCol>
                <a:gridCol w="1400189">
                  <a:extLst>
                    <a:ext uri="{9D8B030D-6E8A-4147-A177-3AD203B41FA5}">
                      <a16:colId xmlns:a16="http://schemas.microsoft.com/office/drawing/2014/main" val="4239812186"/>
                    </a:ext>
                  </a:extLst>
                </a:gridCol>
                <a:gridCol w="1400189">
                  <a:extLst>
                    <a:ext uri="{9D8B030D-6E8A-4147-A177-3AD203B41FA5}">
                      <a16:colId xmlns:a16="http://schemas.microsoft.com/office/drawing/2014/main" val="4093210831"/>
                    </a:ext>
                  </a:extLst>
                </a:gridCol>
                <a:gridCol w="1400189">
                  <a:extLst>
                    <a:ext uri="{9D8B030D-6E8A-4147-A177-3AD203B41FA5}">
                      <a16:colId xmlns:a16="http://schemas.microsoft.com/office/drawing/2014/main" val="2316367134"/>
                    </a:ext>
                  </a:extLst>
                </a:gridCol>
                <a:gridCol w="1484278">
                  <a:extLst>
                    <a:ext uri="{9D8B030D-6E8A-4147-A177-3AD203B41FA5}">
                      <a16:colId xmlns:a16="http://schemas.microsoft.com/office/drawing/2014/main" val="3449148943"/>
                    </a:ext>
                  </a:extLst>
                </a:gridCol>
                <a:gridCol w="1316100">
                  <a:extLst>
                    <a:ext uri="{9D8B030D-6E8A-4147-A177-3AD203B41FA5}">
                      <a16:colId xmlns:a16="http://schemas.microsoft.com/office/drawing/2014/main" val="347174067"/>
                    </a:ext>
                  </a:extLst>
                </a:gridCol>
              </a:tblGrid>
              <a:tr h="789358">
                <a:tc>
                  <a:txBody>
                    <a:bodyPr/>
                    <a:lstStyle/>
                    <a:p>
                      <a:r>
                        <a:rPr lang="en-US">
                          <a:solidFill>
                            <a:schemeClr val="tx1"/>
                          </a:solidFill>
                        </a:rPr>
                        <a:t>CRM Tool </a:t>
                      </a:r>
                    </a:p>
                    <a:p>
                      <a:r>
                        <a:rPr lang="en-US">
                          <a:solidFill>
                            <a:schemeClr val="tx1"/>
                          </a:solidFill>
                        </a:rPr>
                        <a:t>                                       </a:t>
                      </a:r>
                      <a:r>
                        <a:rPr lang="en-US">
                          <a:solidFill>
                            <a:schemeClr val="accent1">
                              <a:lumMod val="50000"/>
                            </a:schemeClr>
                          </a:solidFill>
                        </a:rPr>
                        <a:t>Feature</a:t>
                      </a:r>
                    </a:p>
                  </a:txBody>
                  <a:tcPr/>
                </a:tc>
                <a:tc>
                  <a:txBody>
                    <a:bodyPr/>
                    <a:lstStyle/>
                    <a:p>
                      <a:r>
                        <a:rPr lang="en-US" sz="1600">
                          <a:solidFill>
                            <a:schemeClr val="tx1"/>
                          </a:solidFill>
                        </a:rPr>
                        <a:t>[1]ROTOR 4.1</a:t>
                      </a:r>
                    </a:p>
                  </a:txBody>
                  <a:tcPr/>
                </a:tc>
                <a:tc>
                  <a:txBody>
                    <a:bodyPr/>
                    <a:lstStyle/>
                    <a:p>
                      <a:r>
                        <a:rPr lang="en-US" sz="1600" b="1">
                          <a:solidFill>
                            <a:schemeClr val="tx1"/>
                          </a:solidFill>
                        </a:rPr>
                        <a:t>[2]FruchtFolge</a:t>
                      </a:r>
                    </a:p>
                  </a:txBody>
                  <a:tcPr/>
                </a:tc>
                <a:tc>
                  <a:txBody>
                    <a:bodyPr/>
                    <a:lstStyle/>
                    <a:p>
                      <a:r>
                        <a:rPr lang="en-US" sz="1600">
                          <a:solidFill>
                            <a:schemeClr val="tx1"/>
                          </a:solidFill>
                        </a:rPr>
                        <a:t>[3]FARMs</a:t>
                      </a:r>
                      <a:r>
                        <a:rPr lang="en-US" sz="1600"/>
                        <a:t> </a:t>
                      </a:r>
                    </a:p>
                  </a:txBody>
                  <a:tcPr/>
                </a:tc>
                <a:tc>
                  <a:txBody>
                    <a:bodyPr/>
                    <a:lstStyle/>
                    <a:p>
                      <a:r>
                        <a:rPr lang="en-US" sz="1600">
                          <a:solidFill>
                            <a:schemeClr val="tx1"/>
                          </a:solidFill>
                        </a:rPr>
                        <a:t>[4]MORDMAgro</a:t>
                      </a:r>
                    </a:p>
                  </a:txBody>
                  <a:tcPr/>
                </a:tc>
                <a:tc>
                  <a:txBody>
                    <a:bodyPr/>
                    <a:lstStyle/>
                    <a:p>
                      <a:r>
                        <a:rPr lang="en-US" sz="1600">
                          <a:solidFill>
                            <a:schemeClr val="tx1"/>
                          </a:solidFill>
                        </a:rPr>
                        <a:t>Proposed System</a:t>
                      </a:r>
                    </a:p>
                  </a:txBody>
                  <a:tcPr/>
                </a:tc>
                <a:extLst>
                  <a:ext uri="{0D108BD9-81ED-4DB2-BD59-A6C34878D82A}">
                    <a16:rowId xmlns:a16="http://schemas.microsoft.com/office/drawing/2014/main" val="593928416"/>
                  </a:ext>
                </a:extLst>
              </a:tr>
              <a:tr h="789358">
                <a:tc>
                  <a:txBody>
                    <a:bodyPr/>
                    <a:lstStyle/>
                    <a:p>
                      <a:r>
                        <a:rPr lang="en-US" b="1">
                          <a:solidFill>
                            <a:schemeClr val="accent1">
                              <a:lumMod val="50000"/>
                            </a:schemeClr>
                          </a:solidFill>
                        </a:rPr>
                        <a:t>Build for organic farming</a:t>
                      </a:r>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40291646"/>
                  </a:ext>
                </a:extLst>
              </a:tr>
              <a:tr h="789358">
                <a:tc>
                  <a:txBody>
                    <a:bodyPr/>
                    <a:lstStyle/>
                    <a:p>
                      <a:r>
                        <a:rPr lang="en-US" b="1">
                          <a:solidFill>
                            <a:schemeClr val="accent1">
                              <a:lumMod val="50000"/>
                            </a:schemeClr>
                          </a:solidFill>
                        </a:rPr>
                        <a:t>Can apply output crop rotation plan for Sri Lanka</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93013476"/>
                  </a:ext>
                </a:extLst>
              </a:tr>
              <a:tr h="789358">
                <a:tc>
                  <a:txBody>
                    <a:bodyPr/>
                    <a:lstStyle/>
                    <a:p>
                      <a:r>
                        <a:rPr lang="en-US" b="1">
                          <a:solidFill>
                            <a:schemeClr val="accent1">
                              <a:lumMod val="50000"/>
                            </a:schemeClr>
                          </a:solidFill>
                        </a:rPr>
                        <a:t>Use real time precision agriculture data</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1242382"/>
                  </a:ext>
                </a:extLst>
              </a:tr>
              <a:tr h="789358">
                <a:tc>
                  <a:txBody>
                    <a:bodyPr/>
                    <a:lstStyle/>
                    <a:p>
                      <a:r>
                        <a:rPr lang="en-US" b="1">
                          <a:solidFill>
                            <a:schemeClr val="accent1">
                              <a:lumMod val="50000"/>
                            </a:schemeClr>
                          </a:solidFill>
                        </a:rPr>
                        <a:t>Consider previous grown crops pest and disease history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1494315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69579654-BFA2-3A89-B2CE-889953D0C141}"/>
                  </a:ext>
                </a:extLst>
              </p14:cNvPr>
              <p14:cNvContentPartPr/>
              <p14:nvPr/>
            </p14:nvContentPartPr>
            <p14:xfrm>
              <a:off x="-3027800" y="10000"/>
              <a:ext cx="360" cy="360"/>
            </p14:xfrm>
          </p:contentPart>
        </mc:Choice>
        <mc:Fallback xmlns="">
          <p:pic>
            <p:nvPicPr>
              <p:cNvPr id="12" name="Ink 11">
                <a:extLst>
                  <a:ext uri="{FF2B5EF4-FFF2-40B4-BE49-F238E27FC236}">
                    <a16:creationId xmlns:a16="http://schemas.microsoft.com/office/drawing/2014/main" id="{69579654-BFA2-3A89-B2CE-889953D0C141}"/>
                  </a:ext>
                </a:extLst>
              </p:cNvPr>
              <p:cNvPicPr/>
              <p:nvPr/>
            </p:nvPicPr>
            <p:blipFill>
              <a:blip r:embed="rId4"/>
              <a:stretch>
                <a:fillRect/>
              </a:stretch>
            </p:blipFill>
            <p:spPr>
              <a:xfrm>
                <a:off x="-3036800" y="1000"/>
                <a:ext cx="18000" cy="18000"/>
              </a:xfrm>
              <a:prstGeom prst="rect">
                <a:avLst/>
              </a:prstGeom>
            </p:spPr>
          </p:pic>
        </mc:Fallback>
      </mc:AlternateContent>
      <p:pic>
        <p:nvPicPr>
          <p:cNvPr id="16" name="Graphic 15" descr="Checkmark with solid fill">
            <a:extLst>
              <a:ext uri="{FF2B5EF4-FFF2-40B4-BE49-F238E27FC236}">
                <a16:creationId xmlns:a16="http://schemas.microsoft.com/office/drawing/2014/main" id="{500A61B5-F7F7-CDEA-D65B-A50564695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5102" y="2560320"/>
            <a:ext cx="650240" cy="650240"/>
          </a:xfrm>
          <a:prstGeom prst="rect">
            <a:avLst/>
          </a:prstGeom>
        </p:spPr>
      </p:pic>
      <p:pic>
        <p:nvPicPr>
          <p:cNvPr id="18" name="Graphic 17" descr="Close with solid fill">
            <a:extLst>
              <a:ext uri="{FF2B5EF4-FFF2-40B4-BE49-F238E27FC236}">
                <a16:creationId xmlns:a16="http://schemas.microsoft.com/office/drawing/2014/main" id="{CD90F498-C074-2900-1ABA-67980C295E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5344" y="2599990"/>
            <a:ext cx="650240" cy="650240"/>
          </a:xfrm>
          <a:prstGeom prst="rect">
            <a:avLst/>
          </a:prstGeom>
        </p:spPr>
      </p:pic>
      <p:pic>
        <p:nvPicPr>
          <p:cNvPr id="19" name="Graphic 18" descr="Close with solid fill">
            <a:extLst>
              <a:ext uri="{FF2B5EF4-FFF2-40B4-BE49-F238E27FC236}">
                <a16:creationId xmlns:a16="http://schemas.microsoft.com/office/drawing/2014/main" id="{BFBD4764-A2DC-98C9-160C-E05F579A9B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0801" y="2599990"/>
            <a:ext cx="650240" cy="650240"/>
          </a:xfrm>
          <a:prstGeom prst="rect">
            <a:avLst/>
          </a:prstGeom>
        </p:spPr>
      </p:pic>
      <p:pic>
        <p:nvPicPr>
          <p:cNvPr id="20" name="Graphic 19" descr="Close with solid fill">
            <a:extLst>
              <a:ext uri="{FF2B5EF4-FFF2-40B4-BE49-F238E27FC236}">
                <a16:creationId xmlns:a16="http://schemas.microsoft.com/office/drawing/2014/main" id="{FC104FC6-F761-73C4-5C05-4104C5C5FE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6258" y="2629209"/>
            <a:ext cx="650240" cy="650240"/>
          </a:xfrm>
          <a:prstGeom prst="rect">
            <a:avLst/>
          </a:prstGeom>
        </p:spPr>
      </p:pic>
      <p:pic>
        <p:nvPicPr>
          <p:cNvPr id="21" name="Graphic 20" descr="Close with solid fill">
            <a:extLst>
              <a:ext uri="{FF2B5EF4-FFF2-40B4-BE49-F238E27FC236}">
                <a16:creationId xmlns:a16="http://schemas.microsoft.com/office/drawing/2014/main" id="{11AC10DF-90E4-92D8-9320-AD00E4B3F4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3744" y="3526309"/>
            <a:ext cx="650240" cy="650240"/>
          </a:xfrm>
          <a:prstGeom prst="rect">
            <a:avLst/>
          </a:prstGeom>
        </p:spPr>
      </p:pic>
      <p:pic>
        <p:nvPicPr>
          <p:cNvPr id="22" name="Graphic 21" descr="Close with solid fill">
            <a:extLst>
              <a:ext uri="{FF2B5EF4-FFF2-40B4-BE49-F238E27FC236}">
                <a16:creationId xmlns:a16="http://schemas.microsoft.com/office/drawing/2014/main" id="{568CC9B1-0BD1-2957-BB4B-37EF3C8D05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0793" y="3509292"/>
            <a:ext cx="650240" cy="650240"/>
          </a:xfrm>
          <a:prstGeom prst="rect">
            <a:avLst/>
          </a:prstGeom>
        </p:spPr>
      </p:pic>
      <p:pic>
        <p:nvPicPr>
          <p:cNvPr id="23" name="Graphic 22" descr="Close with solid fill">
            <a:extLst>
              <a:ext uri="{FF2B5EF4-FFF2-40B4-BE49-F238E27FC236}">
                <a16:creationId xmlns:a16="http://schemas.microsoft.com/office/drawing/2014/main" id="{D9F1BA72-91B5-5C41-476C-37095ABFAC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0801" y="3550267"/>
            <a:ext cx="650240" cy="650240"/>
          </a:xfrm>
          <a:prstGeom prst="rect">
            <a:avLst/>
          </a:prstGeom>
        </p:spPr>
      </p:pic>
      <p:pic>
        <p:nvPicPr>
          <p:cNvPr id="24" name="Graphic 23" descr="Close with solid fill">
            <a:extLst>
              <a:ext uri="{FF2B5EF4-FFF2-40B4-BE49-F238E27FC236}">
                <a16:creationId xmlns:a16="http://schemas.microsoft.com/office/drawing/2014/main" id="{4F2E2121-32B7-5E9F-4D14-938520BA9F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6258" y="3515570"/>
            <a:ext cx="650240" cy="650240"/>
          </a:xfrm>
          <a:prstGeom prst="rect">
            <a:avLst/>
          </a:prstGeom>
        </p:spPr>
      </p:pic>
      <p:pic>
        <p:nvPicPr>
          <p:cNvPr id="25" name="Graphic 24" descr="Close with solid fill">
            <a:extLst>
              <a:ext uri="{FF2B5EF4-FFF2-40B4-BE49-F238E27FC236}">
                <a16:creationId xmlns:a16="http://schemas.microsoft.com/office/drawing/2014/main" id="{2A09F638-2CD5-BC69-337F-26EFB7A7C9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6179" y="4376006"/>
            <a:ext cx="650240" cy="650240"/>
          </a:xfrm>
          <a:prstGeom prst="rect">
            <a:avLst/>
          </a:prstGeom>
        </p:spPr>
      </p:pic>
      <p:pic>
        <p:nvPicPr>
          <p:cNvPr id="26" name="Graphic 25" descr="Close with solid fill">
            <a:extLst>
              <a:ext uri="{FF2B5EF4-FFF2-40B4-BE49-F238E27FC236}">
                <a16:creationId xmlns:a16="http://schemas.microsoft.com/office/drawing/2014/main" id="{94EEEB84-3AD1-6C27-B138-F364E382DE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2090" y="4352457"/>
            <a:ext cx="650240" cy="650240"/>
          </a:xfrm>
          <a:prstGeom prst="rect">
            <a:avLst/>
          </a:prstGeom>
        </p:spPr>
      </p:pic>
      <p:pic>
        <p:nvPicPr>
          <p:cNvPr id="27" name="Graphic 26" descr="Close with solid fill">
            <a:extLst>
              <a:ext uri="{FF2B5EF4-FFF2-40B4-BE49-F238E27FC236}">
                <a16:creationId xmlns:a16="http://schemas.microsoft.com/office/drawing/2014/main" id="{CDB678C3-187F-0474-B855-3BCDDF2E82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0801" y="4376006"/>
            <a:ext cx="650240" cy="650240"/>
          </a:xfrm>
          <a:prstGeom prst="rect">
            <a:avLst/>
          </a:prstGeom>
        </p:spPr>
      </p:pic>
      <p:pic>
        <p:nvPicPr>
          <p:cNvPr id="28" name="Graphic 27" descr="Close with solid fill">
            <a:extLst>
              <a:ext uri="{FF2B5EF4-FFF2-40B4-BE49-F238E27FC236}">
                <a16:creationId xmlns:a16="http://schemas.microsoft.com/office/drawing/2014/main" id="{9D6BC076-903F-94A6-12CB-6337D0D808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6258" y="4332342"/>
            <a:ext cx="650240" cy="650240"/>
          </a:xfrm>
          <a:prstGeom prst="rect">
            <a:avLst/>
          </a:prstGeom>
        </p:spPr>
      </p:pic>
      <p:pic>
        <p:nvPicPr>
          <p:cNvPr id="29" name="Graphic 28" descr="Close with solid fill">
            <a:extLst>
              <a:ext uri="{FF2B5EF4-FFF2-40B4-BE49-F238E27FC236}">
                <a16:creationId xmlns:a16="http://schemas.microsoft.com/office/drawing/2014/main" id="{65157844-022A-10BD-B184-9E4E568980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31" y="5185034"/>
            <a:ext cx="650240" cy="650240"/>
          </a:xfrm>
          <a:prstGeom prst="rect">
            <a:avLst/>
          </a:prstGeom>
        </p:spPr>
      </p:pic>
      <p:pic>
        <p:nvPicPr>
          <p:cNvPr id="30" name="Graphic 29" descr="Close with solid fill">
            <a:extLst>
              <a:ext uri="{FF2B5EF4-FFF2-40B4-BE49-F238E27FC236}">
                <a16:creationId xmlns:a16="http://schemas.microsoft.com/office/drawing/2014/main" id="{7DCFBD3B-8849-F49E-4EDC-A1AB6E5740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2102" y="5217377"/>
            <a:ext cx="650240" cy="650240"/>
          </a:xfrm>
          <a:prstGeom prst="rect">
            <a:avLst/>
          </a:prstGeom>
        </p:spPr>
      </p:pic>
      <p:pic>
        <p:nvPicPr>
          <p:cNvPr id="31" name="Graphic 30" descr="Close with solid fill">
            <a:extLst>
              <a:ext uri="{FF2B5EF4-FFF2-40B4-BE49-F238E27FC236}">
                <a16:creationId xmlns:a16="http://schemas.microsoft.com/office/drawing/2014/main" id="{A436A4DB-2513-7503-3A23-15B7FC8BCE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0801" y="5181828"/>
            <a:ext cx="650240" cy="650240"/>
          </a:xfrm>
          <a:prstGeom prst="rect">
            <a:avLst/>
          </a:prstGeom>
        </p:spPr>
      </p:pic>
      <p:pic>
        <p:nvPicPr>
          <p:cNvPr id="32" name="Graphic 31" descr="Close with solid fill">
            <a:extLst>
              <a:ext uri="{FF2B5EF4-FFF2-40B4-BE49-F238E27FC236}">
                <a16:creationId xmlns:a16="http://schemas.microsoft.com/office/drawing/2014/main" id="{AE6E6115-4481-D807-4695-2C32C85F10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9500" y="5181828"/>
            <a:ext cx="650240" cy="650240"/>
          </a:xfrm>
          <a:prstGeom prst="rect">
            <a:avLst/>
          </a:prstGeom>
        </p:spPr>
      </p:pic>
      <p:pic>
        <p:nvPicPr>
          <p:cNvPr id="3" name="Graphic 2" descr="Checkmark with solid fill">
            <a:extLst>
              <a:ext uri="{FF2B5EF4-FFF2-40B4-BE49-F238E27FC236}">
                <a16:creationId xmlns:a16="http://schemas.microsoft.com/office/drawing/2014/main" id="{5C7679CE-2A68-D802-CA87-D4D138F21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6652" y="2565459"/>
            <a:ext cx="650240" cy="650240"/>
          </a:xfrm>
          <a:prstGeom prst="rect">
            <a:avLst/>
          </a:prstGeom>
        </p:spPr>
      </p:pic>
      <p:pic>
        <p:nvPicPr>
          <p:cNvPr id="5" name="Graphic 4" descr="Checkmark with solid fill">
            <a:extLst>
              <a:ext uri="{FF2B5EF4-FFF2-40B4-BE49-F238E27FC236}">
                <a16:creationId xmlns:a16="http://schemas.microsoft.com/office/drawing/2014/main" id="{07C499A0-11E1-23EB-E417-EDAFD82641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7858" y="3550267"/>
            <a:ext cx="650240" cy="650240"/>
          </a:xfrm>
          <a:prstGeom prst="rect">
            <a:avLst/>
          </a:prstGeom>
        </p:spPr>
      </p:pic>
      <p:pic>
        <p:nvPicPr>
          <p:cNvPr id="9" name="Graphic 8" descr="Checkmark with solid fill">
            <a:extLst>
              <a:ext uri="{FF2B5EF4-FFF2-40B4-BE49-F238E27FC236}">
                <a16:creationId xmlns:a16="http://schemas.microsoft.com/office/drawing/2014/main" id="{93575721-E68C-F9E8-54AC-90EAFC7C6A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7858" y="4340893"/>
            <a:ext cx="650240" cy="650240"/>
          </a:xfrm>
          <a:prstGeom prst="rect">
            <a:avLst/>
          </a:prstGeom>
        </p:spPr>
      </p:pic>
      <p:pic>
        <p:nvPicPr>
          <p:cNvPr id="10" name="Graphic 9" descr="Checkmark with solid fill">
            <a:extLst>
              <a:ext uri="{FF2B5EF4-FFF2-40B4-BE49-F238E27FC236}">
                <a16:creationId xmlns:a16="http://schemas.microsoft.com/office/drawing/2014/main" id="{CDEC5AA3-9354-BA25-EDA6-F814C993B2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8199" y="5217377"/>
            <a:ext cx="650240" cy="650240"/>
          </a:xfrm>
          <a:prstGeom prst="rect">
            <a:avLst/>
          </a:prstGeom>
        </p:spPr>
      </p:pic>
    </p:spTree>
    <p:extLst>
      <p:ext uri="{BB962C8B-B14F-4D97-AF65-F5344CB8AC3E}">
        <p14:creationId xmlns:p14="http://schemas.microsoft.com/office/powerpoint/2010/main" val="3206590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Research Questions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lstStyle/>
          <a:p>
            <a:r>
              <a:rPr lang="en-US"/>
              <a:t>How to create a crop rotation plan according to precision agriculture data? </a:t>
            </a:r>
          </a:p>
          <a:p>
            <a:endParaRPr lang="en-US"/>
          </a:p>
          <a:p>
            <a:r>
              <a:rPr lang="en-US"/>
              <a:t>What are the other parameters that need to consider when creating the crop rotation plan?</a:t>
            </a:r>
          </a:p>
          <a:p>
            <a:pPr marL="0" indent="0">
              <a:buNone/>
            </a:pPr>
            <a:endParaRPr lang="en-US"/>
          </a:p>
          <a:p>
            <a:r>
              <a:rPr lang="en-US"/>
              <a:t>How to create the organic agriculture knowledge base. What is the most appropriate type of knowledge-based type that we can use for this issue?</a:t>
            </a:r>
          </a:p>
          <a:p>
            <a:pPr marL="0" indent="0">
              <a:buNone/>
            </a:pPr>
            <a:endParaRPr lang="en-US"/>
          </a:p>
          <a:p>
            <a:pPr marL="0" indent="0">
              <a:buNone/>
            </a:pPr>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782105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Objectives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normAutofit lnSpcReduction="10000"/>
          </a:bodyPr>
          <a:lstStyle/>
          <a:p>
            <a:r>
              <a:rPr lang="en-US"/>
              <a:t>Main Objective - </a:t>
            </a:r>
          </a:p>
          <a:p>
            <a:pPr lvl="1"/>
            <a:r>
              <a:rPr lang="en-US"/>
              <a:t>The main objective of this component is to </a:t>
            </a:r>
            <a:r>
              <a:rPr lang="en-US" b="1"/>
              <a:t>create and optimize crop rotation plans in organic agriculture</a:t>
            </a:r>
            <a:r>
              <a:rPr lang="en-US"/>
              <a:t> using gathered data from precision agriculture tools. </a:t>
            </a:r>
          </a:p>
          <a:p>
            <a:endParaRPr lang="en-US"/>
          </a:p>
          <a:p>
            <a:r>
              <a:rPr lang="en-US"/>
              <a:t>Sub Objectives – </a:t>
            </a:r>
          </a:p>
          <a:p>
            <a:pPr lvl="1"/>
            <a:r>
              <a:rPr lang="en-US"/>
              <a:t>Extract the knowledge of expert in organic crop rotation.</a:t>
            </a:r>
          </a:p>
          <a:p>
            <a:pPr lvl="1"/>
            <a:r>
              <a:rPr lang="en-US"/>
              <a:t>Write the knowledge base respected to considered parameters.</a:t>
            </a:r>
          </a:p>
          <a:p>
            <a:pPr lvl="1"/>
            <a:r>
              <a:rPr lang="en-US"/>
              <a:t>Create the crop rotation plan according to the given output from the knowledge base system .</a:t>
            </a:r>
          </a:p>
          <a:p>
            <a:pPr lvl="1"/>
            <a:r>
              <a:rPr lang="en-US"/>
              <a:t>Integrate the crop rotation plan component with other components.</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341920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a:xfrm>
            <a:off x="838199" y="464516"/>
            <a:ext cx="10515600" cy="1325563"/>
          </a:xfrm>
        </p:spPr>
        <p:txBody>
          <a:bodyPr/>
          <a:lstStyle/>
          <a:p>
            <a:pPr algn="ctr"/>
            <a:r>
              <a:rPr lang="en-US"/>
              <a:t>Methodology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5" name="Picture 4" descr="Blueprint of a residential house">
            <a:extLst>
              <a:ext uri="{FF2B5EF4-FFF2-40B4-BE49-F238E27FC236}">
                <a16:creationId xmlns:a16="http://schemas.microsoft.com/office/drawing/2014/main" id="{E41386E0-5FEA-F62F-A64C-B023B942D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72" y="1646273"/>
            <a:ext cx="6243210" cy="4179339"/>
          </a:xfrm>
          <a:prstGeom prst="rect">
            <a:avLst/>
          </a:prstGeom>
        </p:spPr>
      </p:pic>
    </p:spTree>
    <p:extLst>
      <p:ext uri="{BB962C8B-B14F-4D97-AF65-F5344CB8AC3E}">
        <p14:creationId xmlns:p14="http://schemas.microsoft.com/office/powerpoint/2010/main" val="238908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334256-1696-4F01-85EB-5BFBBE144EF6}"/>
              </a:ext>
            </a:extLst>
          </p:cNvPr>
          <p:cNvSpPr/>
          <p:nvPr/>
        </p:nvSpPr>
        <p:spPr>
          <a:xfrm>
            <a:off x="2514600" y="6618456"/>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mn-lt"/>
                <a:cs typeface="+mn-lt"/>
              </a:rPr>
              <a:t>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6</a:t>
            </a:fld>
            <a:endParaRPr lang="en-US">
              <a:solidFill>
                <a:prstClr val="black"/>
              </a:solidFill>
              <a:latin typeface="Cambria"/>
            </a:endParaRPr>
          </a:p>
        </p:txBody>
      </p:sp>
      <p:sp>
        <p:nvSpPr>
          <p:cNvPr id="2" name="Title 1">
            <a:extLst>
              <a:ext uri="{FF2B5EF4-FFF2-40B4-BE49-F238E27FC236}">
                <a16:creationId xmlns:a16="http://schemas.microsoft.com/office/drawing/2014/main" id="{C19A7F62-C8AC-A92C-7614-9F6FCE4E6C65}"/>
              </a:ext>
            </a:extLst>
          </p:cNvPr>
          <p:cNvSpPr txBox="1">
            <a:spLocks/>
          </p:cNvSpPr>
          <p:nvPr/>
        </p:nvSpPr>
        <p:spPr>
          <a:xfrm>
            <a:off x="742950" y="194917"/>
            <a:ext cx="10515600" cy="706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Research Gap</a:t>
            </a:r>
          </a:p>
        </p:txBody>
      </p:sp>
      <p:sp>
        <p:nvSpPr>
          <p:cNvPr id="7" name="Content Placeholder 6">
            <a:extLst>
              <a:ext uri="{FF2B5EF4-FFF2-40B4-BE49-F238E27FC236}">
                <a16:creationId xmlns:a16="http://schemas.microsoft.com/office/drawing/2014/main" id="{0B7D5F65-47EC-0A32-E324-69C2AC9B110D}"/>
              </a:ext>
            </a:extLst>
          </p:cNvPr>
          <p:cNvSpPr>
            <a:spLocks noGrp="1"/>
          </p:cNvSpPr>
          <p:nvPr>
            <p:ph idx="1"/>
          </p:nvPr>
        </p:nvSpPr>
        <p:spPr>
          <a:xfrm>
            <a:off x="790575" y="1606550"/>
            <a:ext cx="10515600" cy="4284663"/>
          </a:xfrm>
          <a:ln>
            <a:solidFill>
              <a:schemeClr val="tx1"/>
            </a:solidFill>
          </a:ln>
        </p:spPr>
        <p:txBody>
          <a:bodyPr vert="horz" lIns="91440" tIns="45720" rIns="91440" bIns="45720" rtlCol="0" anchor="t">
            <a:normAutofit/>
          </a:bodyPr>
          <a:lstStyle/>
          <a:p>
            <a:r>
              <a:rPr lang="en-US"/>
              <a:t>There are no any system that address the organic crop rotation planning in </a:t>
            </a:r>
            <a:r>
              <a:rPr lang="en-US" b="1"/>
              <a:t>Sri Lankan context</a:t>
            </a:r>
            <a:r>
              <a:rPr lang="en-US"/>
              <a:t>.</a:t>
            </a:r>
          </a:p>
          <a:p>
            <a:pPr marL="0" indent="0">
              <a:buNone/>
            </a:pPr>
            <a:endParaRPr lang="en-US">
              <a:cs typeface="Calibri"/>
            </a:endParaRPr>
          </a:p>
          <a:p>
            <a:r>
              <a:rPr lang="en-US">
                <a:cs typeface="Calibri"/>
              </a:rPr>
              <a:t>Existing platforms doesn't take the measured data for the crop rotation plan.</a:t>
            </a:r>
          </a:p>
          <a:p>
            <a:pPr marL="0" indent="0">
              <a:buNone/>
            </a:pPr>
            <a:endParaRPr lang="en-US">
              <a:cs typeface="Calibri"/>
            </a:endParaRPr>
          </a:p>
          <a:p>
            <a:r>
              <a:rPr lang="en-US">
                <a:cs typeface="Calibri"/>
              </a:rPr>
              <a:t>Usage of providing organic and nonchemical solutions for the identified problems.</a:t>
            </a: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4008548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Component Overview Diagram </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pic>
        <p:nvPicPr>
          <p:cNvPr id="10" name="Picture 9" descr="Diagram&#10;&#10;Description automatically generated">
            <a:extLst>
              <a:ext uri="{FF2B5EF4-FFF2-40B4-BE49-F238E27FC236}">
                <a16:creationId xmlns:a16="http://schemas.microsoft.com/office/drawing/2014/main" id="{9E2C43DB-6802-FCED-D0AD-3B8ECF122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584319"/>
            <a:ext cx="6659424" cy="4908554"/>
          </a:xfrm>
          <a:prstGeom prst="rect">
            <a:avLst/>
          </a:prstGeom>
        </p:spPr>
      </p:pic>
    </p:spTree>
    <p:extLst>
      <p:ext uri="{BB962C8B-B14F-4D97-AF65-F5344CB8AC3E}">
        <p14:creationId xmlns:p14="http://schemas.microsoft.com/office/powerpoint/2010/main" val="256791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Tools and Technologies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normAutofit lnSpcReduction="10000"/>
          </a:bodyPr>
          <a:lstStyle/>
          <a:p>
            <a:pPr marL="0" indent="0">
              <a:buNone/>
            </a:pPr>
            <a:r>
              <a:rPr lang="en-US">
                <a:cs typeface="Calibri"/>
              </a:rPr>
              <a:t>Technology</a:t>
            </a:r>
          </a:p>
          <a:p>
            <a:r>
              <a:rPr lang="en-US">
                <a:cs typeface="Calibri"/>
              </a:rPr>
              <a:t>Rule based Expert System</a:t>
            </a:r>
            <a:endParaRPr lang="en-US" sz="2800">
              <a:cs typeface="Calibri"/>
            </a:endParaRPr>
          </a:p>
          <a:p>
            <a:pPr marL="0" indent="0">
              <a:buNone/>
            </a:pPr>
            <a:r>
              <a:rPr lang="en-US">
                <a:cs typeface="Calibri"/>
              </a:rPr>
              <a:t>Tools</a:t>
            </a:r>
          </a:p>
          <a:p>
            <a:r>
              <a:rPr lang="en-US" sz="2800">
                <a:cs typeface="Calibri"/>
              </a:rPr>
              <a:t>Frontend – ReactJS</a:t>
            </a:r>
          </a:p>
          <a:p>
            <a:r>
              <a:rPr lang="en-US" sz="2800">
                <a:cs typeface="Calibri"/>
              </a:rPr>
              <a:t>Backend – NodeJS/ Flask </a:t>
            </a:r>
          </a:p>
          <a:p>
            <a:r>
              <a:rPr lang="en-US">
                <a:cs typeface="Calibri"/>
              </a:rPr>
              <a:t>Knowledge Base Framework – </a:t>
            </a:r>
            <a:r>
              <a:rPr lang="en-US" err="1">
                <a:cs typeface="Calibri"/>
              </a:rPr>
              <a:t>PyKE</a:t>
            </a:r>
            <a:r>
              <a:rPr lang="en-US">
                <a:cs typeface="Calibri"/>
              </a:rPr>
              <a:t>/CLIP’s(Tentative)(In depth research going on)</a:t>
            </a:r>
          </a:p>
          <a:p>
            <a:r>
              <a:rPr lang="en-US" sz="2800">
                <a:cs typeface="Calibri"/>
              </a:rPr>
              <a:t>Database – MongoDB</a:t>
            </a:r>
          </a:p>
          <a:p>
            <a:r>
              <a:rPr lang="en-US" sz="2800">
                <a:cs typeface="Calibri"/>
              </a:rPr>
              <a:t>Editor – Visual Studio code</a:t>
            </a:r>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946048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Requirements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normAutofit/>
          </a:bodyPr>
          <a:lstStyle/>
          <a:p>
            <a:r>
              <a:rPr lang="en-US"/>
              <a:t>Functional Requirements</a:t>
            </a:r>
          </a:p>
          <a:p>
            <a:pPr lvl="1"/>
            <a:r>
              <a:rPr lang="en-US"/>
              <a:t>Create a crop rotation plan according to given precision agriculture data</a:t>
            </a:r>
          </a:p>
          <a:p>
            <a:pPr lvl="1"/>
            <a:r>
              <a:rPr lang="en-US"/>
              <a:t>Continuously update the knowledge-based system that crates crop rotation plan</a:t>
            </a:r>
          </a:p>
          <a:p>
            <a:pPr lvl="1"/>
            <a:r>
              <a:rPr lang="en-US"/>
              <a:t>Retrieve the previously suggested crop rotation plan</a:t>
            </a:r>
          </a:p>
          <a:p>
            <a:endParaRPr lang="en-US"/>
          </a:p>
          <a:p>
            <a:r>
              <a:rPr lang="en-US"/>
              <a:t>Non-Functional Requirements</a:t>
            </a:r>
          </a:p>
          <a:p>
            <a:pPr lvl="1"/>
            <a:r>
              <a:rPr lang="en-US"/>
              <a:t>Accuracy of crop rotation plan</a:t>
            </a:r>
          </a:p>
          <a:p>
            <a:pPr lvl="1"/>
            <a:r>
              <a:rPr lang="en-US"/>
              <a:t>User friendly interface for farmers</a:t>
            </a:r>
          </a:p>
          <a:p>
            <a:pPr lvl="1"/>
            <a:r>
              <a:rPr lang="en-US"/>
              <a:t>User friendly interface and knowledge base  editor interface for Agri experts</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175346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Work Breakdown Structure </a:t>
            </a:r>
          </a:p>
        </p:txBody>
      </p:sp>
      <p:pic>
        <p:nvPicPr>
          <p:cNvPr id="12" name="Content Placeholder 11" descr="Diagram&#10;&#10;Description automatically generated">
            <a:extLst>
              <a:ext uri="{FF2B5EF4-FFF2-40B4-BE49-F238E27FC236}">
                <a16:creationId xmlns:a16="http://schemas.microsoft.com/office/drawing/2014/main" id="{DA74D442-95C0-14D2-5AE4-94E8734F0F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057" y="1825625"/>
            <a:ext cx="7683886"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406721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Gantt Chart</a:t>
            </a:r>
          </a:p>
        </p:txBody>
      </p:sp>
      <p:pic>
        <p:nvPicPr>
          <p:cNvPr id="8" name="Content Placeholder 7" descr="Chart&#10;&#10;Description automatically generated">
            <a:extLst>
              <a:ext uri="{FF2B5EF4-FFF2-40B4-BE49-F238E27FC236}">
                <a16:creationId xmlns:a16="http://schemas.microsoft.com/office/drawing/2014/main" id="{C583FD4D-5EFC-B5A0-8DA6-E11B1B875C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98628"/>
            <a:ext cx="10515600" cy="4205332"/>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098770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Commercialization</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a:lstStyle/>
          <a:p>
            <a:pPr algn="l">
              <a:buFont typeface="Arial" panose="020B0604020202020204" pitchFamily="34" charset="0"/>
              <a:buChar char="•"/>
            </a:pPr>
            <a:r>
              <a:rPr lang="en-US" b="0" i="0">
                <a:effectLst/>
                <a:latin typeface="Söhne"/>
              </a:rPr>
              <a:t>Commercial potential: High demand due to sustainable agriculture trend</a:t>
            </a:r>
          </a:p>
          <a:p>
            <a:pPr algn="l">
              <a:buFont typeface="Arial" panose="020B0604020202020204" pitchFamily="34" charset="0"/>
              <a:buChar char="•"/>
            </a:pPr>
            <a:r>
              <a:rPr lang="en-US" b="0" i="0">
                <a:effectLst/>
                <a:latin typeface="Söhne"/>
              </a:rPr>
              <a:t>Licensing: Offer to farming tech companies for integration</a:t>
            </a:r>
          </a:p>
          <a:p>
            <a:pPr algn="l">
              <a:buFont typeface="Arial" panose="020B0604020202020204" pitchFamily="34" charset="0"/>
              <a:buChar char="•"/>
            </a:pPr>
            <a:r>
              <a:rPr lang="en-US" b="0" i="0">
                <a:effectLst/>
                <a:latin typeface="Söhne"/>
              </a:rPr>
              <a:t>Subscription service: Offer directly to farmers through partnerships</a:t>
            </a:r>
          </a:p>
          <a:p>
            <a:pPr algn="l">
              <a:buFont typeface="Arial" panose="020B0604020202020204" pitchFamily="34" charset="0"/>
              <a:buChar char="•"/>
            </a:pPr>
            <a:r>
              <a:rPr lang="en-US" b="0" i="0">
                <a:effectLst/>
                <a:latin typeface="Söhne"/>
              </a:rPr>
              <a:t>Promotion: Attend conferences, use social media, develop case studies. Key to success: Demonstrate value, establish strong network.</a:t>
            </a:r>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650163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p:txBody>
          <a:bodyPr>
            <a:normAutofit/>
          </a:bodyPr>
          <a:lstStyle/>
          <a:p>
            <a:r>
              <a:rPr lang="en-US" sz="1600">
                <a:effectLst/>
              </a:rPr>
              <a:t>[1]</a:t>
            </a:r>
            <a:r>
              <a:rPr lang="en-US" sz="1600" err="1">
                <a:effectLst/>
              </a:rPr>
              <a:t>Krugmann</a:t>
            </a:r>
            <a:r>
              <a:rPr lang="en-US" sz="1600">
                <a:effectLst/>
              </a:rPr>
              <a:t>, C. </a:t>
            </a:r>
            <a:r>
              <a:rPr lang="en-US" sz="1600" i="1">
                <a:effectLst/>
              </a:rPr>
              <a:t>et al.</a:t>
            </a:r>
            <a:r>
              <a:rPr lang="en-US" sz="1600">
                <a:effectLst/>
              </a:rPr>
              <a:t> (2022) “Modelling crop rotations and nutrient-balances in organic farming systems,” </a:t>
            </a:r>
            <a:r>
              <a:rPr lang="en-US" sz="1600" i="1">
                <a:effectLst/>
              </a:rPr>
              <a:t>MATHMOD 2022 Discussion Contribution Volume</a:t>
            </a:r>
            <a:r>
              <a:rPr lang="en-US" sz="1600">
                <a:effectLst/>
              </a:rPr>
              <a:t> [Preprint]. Available at: https://doi.org/10.11128/arep.17.a17187. </a:t>
            </a:r>
          </a:p>
          <a:p>
            <a:r>
              <a:rPr lang="en-US" sz="1600"/>
              <a:t>[2] C. </a:t>
            </a:r>
            <a:r>
              <a:rPr lang="en-US" sz="1600" err="1"/>
              <a:t>Pahmeyer</a:t>
            </a:r>
            <a:r>
              <a:rPr lang="en-US" sz="1600"/>
              <a:t>, T. Kuhn, W. </a:t>
            </a:r>
            <a:r>
              <a:rPr lang="en-US" sz="1600" err="1"/>
              <a:t>Britz</a:t>
            </a:r>
            <a:r>
              <a:rPr lang="en-US" sz="1600"/>
              <a:t>, ‘</a:t>
            </a:r>
            <a:r>
              <a:rPr lang="en-US" sz="1600" err="1"/>
              <a:t>FruchtFolge</a:t>
            </a:r>
            <a:r>
              <a:rPr lang="en-US" sz="1600"/>
              <a:t>’: a crop rotation decision support system for optimizing cropping choices with big data and spatially explicit modeling, </a:t>
            </a:r>
            <a:r>
              <a:rPr lang="en-US" sz="1600" err="1"/>
              <a:t>Comput</a:t>
            </a:r>
            <a:r>
              <a:rPr lang="en-US" sz="1600"/>
              <a:t>. Electron. Agric. 181 (2021) 105948, https://doi.org/10.1016/ j.compag.2020.105948.</a:t>
            </a:r>
          </a:p>
          <a:p>
            <a:r>
              <a:rPr lang="en-US" sz="1600"/>
              <a:t>[3] J.S. Kim, I. </a:t>
            </a:r>
            <a:r>
              <a:rPr lang="en-US" sz="1600" err="1"/>
              <a:t>Kisekka</a:t>
            </a:r>
            <a:r>
              <a:rPr lang="en-US" sz="1600"/>
              <a:t>, FARMs: A geospatial crop modeling and agricultural water management system, ISPRS Int. J. </a:t>
            </a:r>
            <a:r>
              <a:rPr lang="en-US" sz="1600" err="1"/>
              <a:t>Geoinf</a:t>
            </a:r>
            <a:r>
              <a:rPr lang="en-US" sz="1600"/>
              <a:t>. 10 (8) (2021) 553, https://doi.org/ 10.3390/ijgi10080553. </a:t>
            </a:r>
          </a:p>
          <a:p>
            <a:r>
              <a:rPr lang="en-US" sz="1600"/>
              <a:t>[4] X.I. </a:t>
            </a:r>
            <a:r>
              <a:rPr lang="en-US" sz="1600" err="1"/>
              <a:t>Gonz</a:t>
            </a:r>
            <a:r>
              <a:rPr lang="en-US" sz="1600"/>
              <a:t>´ </a:t>
            </a:r>
            <a:r>
              <a:rPr lang="en-US" sz="1600" err="1"/>
              <a:t>alez</a:t>
            </a:r>
            <a:r>
              <a:rPr lang="en-US" sz="1600"/>
              <a:t>, F. Bert, G. </a:t>
            </a:r>
            <a:r>
              <a:rPr lang="en-US" sz="1600" err="1"/>
              <a:t>Podest</a:t>
            </a:r>
            <a:r>
              <a:rPr lang="en-US" sz="1600"/>
              <a:t>´ a, Many objective robust decision-making model for agriculture decisions (</a:t>
            </a:r>
            <a:r>
              <a:rPr lang="en-US" sz="1600" err="1"/>
              <a:t>MORDMAgro</a:t>
            </a:r>
            <a:r>
              <a:rPr lang="en-US" sz="1600"/>
              <a:t>), Int. Trans. </a:t>
            </a:r>
            <a:r>
              <a:rPr lang="en-US" sz="1600" err="1"/>
              <a:t>Oper</a:t>
            </a:r>
            <a:r>
              <a:rPr lang="en-US" sz="1600"/>
              <a:t>. Res. (2020), https://doi. org/10.1111/itor.12898. </a:t>
            </a:r>
          </a:p>
          <a:p>
            <a:r>
              <a:rPr lang="en-US" sz="1600"/>
              <a:t>[5]</a:t>
            </a:r>
            <a:r>
              <a:rPr lang="en-US" sz="1100">
                <a:effectLst/>
              </a:rPr>
              <a:t> </a:t>
            </a:r>
            <a:r>
              <a:rPr lang="en-US" sz="1600" err="1">
                <a:effectLst/>
              </a:rPr>
              <a:t>Schöning</a:t>
            </a:r>
            <a:r>
              <a:rPr lang="en-US" sz="1600">
                <a:effectLst/>
              </a:rPr>
              <a:t>, J., Wachter, P. and </a:t>
            </a:r>
            <a:r>
              <a:rPr lang="en-US" sz="1600" err="1">
                <a:effectLst/>
              </a:rPr>
              <a:t>Trautz</a:t>
            </a:r>
            <a:r>
              <a:rPr lang="en-US" sz="1600">
                <a:effectLst/>
              </a:rPr>
              <a:t>, D. (2022) “Crop rotation and management tools for every </a:t>
            </a:r>
            <a:r>
              <a:rPr lang="en-US" sz="1600" err="1">
                <a:effectLst/>
              </a:rPr>
              <a:t>farmer?the</a:t>
            </a:r>
            <a:r>
              <a:rPr lang="en-US" sz="1600">
                <a:effectLst/>
              </a:rPr>
              <a:t> current status on crop rotation and management tools for Enabling Sustainable Agriculture Worldwide,” </a:t>
            </a:r>
            <a:r>
              <a:rPr lang="en-US" sz="1600" i="1">
                <a:effectLst/>
              </a:rPr>
              <a:t>SSRN Electronic Journal</a:t>
            </a:r>
            <a:r>
              <a:rPr lang="en-US" sz="1600">
                <a:effectLst/>
              </a:rPr>
              <a:t> [Preprint]. Available at: https://doi.org/10.2139/ssrn.4072691. </a:t>
            </a:r>
          </a:p>
          <a:p>
            <a:r>
              <a:rPr lang="en-US" sz="1600"/>
              <a:t>[6]C.L Mohler, S.E. Johnson, Crop rotation on organic farms : A planning manual, Natural Resource, Agriculture, and Engineering Service (NRAES) Cooperative Extension, Ithaca, NY, 2009. </a:t>
            </a:r>
            <a:endParaRPr lang="en-US" sz="1600">
              <a:effectLst/>
            </a:endParaRPr>
          </a:p>
          <a:p>
            <a:endParaRPr lang="en-US" sz="1600"/>
          </a:p>
          <a:p>
            <a:endParaRPr lang="en-US" sz="1600"/>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rPr>
              <a:t>IT20244552</a:t>
            </a:r>
            <a:r>
              <a:rPr lang="en-US" sz="1800">
                <a:solidFill>
                  <a:schemeClr val="tx1"/>
                </a:solidFill>
              </a:rPr>
              <a:t>   |   </a:t>
            </a:r>
            <a:r>
              <a:rPr lang="en-US">
                <a:solidFill>
                  <a:schemeClr val="tx1"/>
                </a:solidFill>
              </a:rPr>
              <a:t>Ranasinghe R.A.D.M.</a:t>
            </a:r>
            <a:r>
              <a:rPr lang="en-US" sz="1800" b="1">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298933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9321-036F-4628-95B7-9F93A3995BF6}"/>
              </a:ext>
            </a:extLst>
          </p:cNvPr>
          <p:cNvSpPr>
            <a:spLocks noGrp="1"/>
          </p:cNvSpPr>
          <p:nvPr>
            <p:ph type="ctrTitle"/>
          </p:nvPr>
        </p:nvSpPr>
        <p:spPr>
          <a:xfrm>
            <a:off x="1524000" y="2918021"/>
            <a:ext cx="9144000" cy="1270193"/>
          </a:xfrm>
        </p:spPr>
        <p:txBody>
          <a:bodyPr anchor="t">
            <a:normAutofit/>
          </a:bodyPr>
          <a:lstStyle/>
          <a:p>
            <a:pPr algn="l">
              <a:lnSpc>
                <a:spcPct val="100000"/>
              </a:lnSpc>
            </a:pPr>
            <a:r>
              <a:rPr lang="en-GB" sz="4000" b="1">
                <a:latin typeface="Adobe Devanagari"/>
                <a:ea typeface="Cambria"/>
              </a:rPr>
              <a:t>IT20233808 Samarakoon S.M.A.D</a:t>
            </a:r>
          </a:p>
        </p:txBody>
      </p:sp>
      <p:sp>
        <p:nvSpPr>
          <p:cNvPr id="3" name="Subtitle 2">
            <a:extLst>
              <a:ext uri="{FF2B5EF4-FFF2-40B4-BE49-F238E27FC236}">
                <a16:creationId xmlns:a16="http://schemas.microsoft.com/office/drawing/2014/main" id="{16A663D2-E0F2-4060-B1CD-3178CC647574}"/>
              </a:ext>
            </a:extLst>
          </p:cNvPr>
          <p:cNvSpPr>
            <a:spLocks noGrp="1"/>
          </p:cNvSpPr>
          <p:nvPr>
            <p:ph type="subTitle" idx="1"/>
          </p:nvPr>
        </p:nvSpPr>
        <p:spPr>
          <a:xfrm>
            <a:off x="1523999" y="2561212"/>
            <a:ext cx="9144000" cy="1487907"/>
          </a:xfrm>
        </p:spPr>
        <p:txBody>
          <a:bodyPr anchor="b">
            <a:normAutofit/>
          </a:bodyPr>
          <a:lstStyle/>
          <a:p>
            <a:pPr algn="l">
              <a:lnSpc>
                <a:spcPct val="100000"/>
              </a:lnSpc>
            </a:pPr>
            <a:r>
              <a:rPr lang="en-US" sz="1600"/>
              <a:t>Bachelor of Science (Hons) in Information Technology Specializing in Software Engineering</a:t>
            </a:r>
          </a:p>
        </p:txBody>
      </p:sp>
      <p:sp>
        <p:nvSpPr>
          <p:cNvPr id="4" name="Rectangle 3">
            <a:extLst>
              <a:ext uri="{FF2B5EF4-FFF2-40B4-BE49-F238E27FC236}">
                <a16:creationId xmlns:a16="http://schemas.microsoft.com/office/drawing/2014/main" id="{70334256-1696-4F01-85EB-5BFBBE144EF6}"/>
              </a:ext>
            </a:extLst>
          </p:cNvPr>
          <p:cNvSpPr/>
          <p:nvPr/>
        </p:nvSpPr>
        <p:spPr>
          <a:xfrm>
            <a:off x="2687817" y="6631968"/>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   Samarakoon S.M.A.D.</a:t>
            </a:r>
            <a:r>
              <a:rPr lang="en-US" b="1">
                <a:solidFill>
                  <a:schemeClr val="tx1"/>
                </a:solidFill>
                <a:ea typeface="+mn-lt"/>
                <a:cs typeface="+mn-lt"/>
              </a:rPr>
              <a:t>   </a:t>
            </a:r>
            <a:r>
              <a:rPr lang="en-US">
                <a:solidFill>
                  <a:schemeClr val="tx1"/>
                </a:solidFill>
                <a:ea typeface="+mn-lt"/>
                <a:cs typeface="+mn-lt"/>
              </a:rPr>
              <a:t>|   Project ID: TMP-23-113</a:t>
            </a:r>
          </a:p>
          <a:p>
            <a:pPr algn="ctr"/>
            <a:endParaRPr lang="en-US">
              <a:solidFill>
                <a:schemeClr val="tx1"/>
              </a:solidFill>
              <a:cs typeface="Calibri"/>
            </a:endParaRPr>
          </a:p>
        </p:txBody>
      </p:sp>
      <p:pic>
        <p:nvPicPr>
          <p:cNvPr id="5" name="Picture 4" descr="A picture containing photo, table, person, monitor&#10;&#10;Description automatically generated">
            <a:extLst>
              <a:ext uri="{FF2B5EF4-FFF2-40B4-BE49-F238E27FC236}">
                <a16:creationId xmlns:a16="http://schemas.microsoft.com/office/drawing/2014/main" id="{EEFB6728-3EE6-4FD9-B29D-22380E7E3797}"/>
              </a:ext>
            </a:extLst>
          </p:cNvPr>
          <p:cNvPicPr>
            <a:picLocks noChangeAspect="1"/>
          </p:cNvPicPr>
          <p:nvPr/>
        </p:nvPicPr>
        <p:blipFill rotWithShape="1">
          <a:blip r:embed="rId3"/>
          <a:srcRect t="90286" r="71976"/>
          <a:stretch/>
        </p:blipFill>
        <p:spPr>
          <a:xfrm>
            <a:off x="0" y="6373302"/>
            <a:ext cx="2514600" cy="490308"/>
          </a:xfrm>
          <a:prstGeom prst="rect">
            <a:avLst/>
          </a:prstGeom>
        </p:spPr>
      </p:pic>
      <p:sp>
        <p:nvSpPr>
          <p:cNvPr id="6" name="TextBox 5">
            <a:extLst>
              <a:ext uri="{FF2B5EF4-FFF2-40B4-BE49-F238E27FC236}">
                <a16:creationId xmlns:a16="http://schemas.microsoft.com/office/drawing/2014/main" id="{546F3283-C812-4D87-B449-2840439D5F86}"/>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
        <p:nvSpPr>
          <p:cNvPr id="9" name="Slide Number Placeholder 5">
            <a:extLst>
              <a:ext uri="{FF2B5EF4-FFF2-40B4-BE49-F238E27FC236}">
                <a16:creationId xmlns:a16="http://schemas.microsoft.com/office/drawing/2014/main" id="{0A9DA2D9-18EE-465C-8770-234EBE01238E}"/>
              </a:ext>
            </a:extLst>
          </p:cNvPr>
          <p:cNvSpPr txBox="1">
            <a:spLocks/>
          </p:cNvSpPr>
          <p:nvPr/>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solidFill>
                  <a:prstClr val="black"/>
                </a:solidFill>
                <a:latin typeface="Cambria"/>
              </a:rPr>
              <a:pPr/>
              <a:t>7</a:t>
            </a:fld>
            <a:endParaRPr lang="en-US">
              <a:solidFill>
                <a:prstClr val="black"/>
              </a:solidFill>
              <a:latin typeface="Cambria"/>
            </a:endParaRPr>
          </a:p>
        </p:txBody>
      </p:sp>
      <p:pic>
        <p:nvPicPr>
          <p:cNvPr id="11" name="Picture 10" descr="A picture containing person, wall, necktie, indoor&#10;&#10;Description automatically generated">
            <a:extLst>
              <a:ext uri="{FF2B5EF4-FFF2-40B4-BE49-F238E27FC236}">
                <a16:creationId xmlns:a16="http://schemas.microsoft.com/office/drawing/2014/main" id="{6E01B905-0016-5521-EDD5-4497B0D9C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7720" y="474267"/>
            <a:ext cx="2279551" cy="2255681"/>
          </a:xfrm>
          <a:prstGeom prst="rect">
            <a:avLst/>
          </a:prstGeom>
        </p:spPr>
      </p:pic>
    </p:spTree>
    <p:extLst>
      <p:ext uri="{BB962C8B-B14F-4D97-AF65-F5344CB8AC3E}">
        <p14:creationId xmlns:p14="http://schemas.microsoft.com/office/powerpoint/2010/main" val="294117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Introduction </a:t>
            </a:r>
          </a:p>
        </p:txBody>
      </p:sp>
      <p:pic>
        <p:nvPicPr>
          <p:cNvPr id="13" name="Content Placeholder 12" descr="A lightbulb">
            <a:extLst>
              <a:ext uri="{FF2B5EF4-FFF2-40B4-BE49-F238E27FC236}">
                <a16:creationId xmlns:a16="http://schemas.microsoft.com/office/drawing/2014/main" id="{D34849E6-E728-6863-25AA-615E8EF1B38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0330" y="1439545"/>
            <a:ext cx="4351338" cy="4351338"/>
          </a:xfrm>
        </p:spPr>
      </p:pic>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4"/>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680349"/>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ea typeface="+mn-lt"/>
                <a:cs typeface="+mn-lt"/>
              </a:rPr>
              <a:t>IT20233808</a:t>
            </a:r>
            <a:r>
              <a:rPr lang="en-US">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Samarakoon S.M.A.D.</a:t>
            </a:r>
            <a:r>
              <a:rPr lang="en-US" b="1">
                <a:solidFill>
                  <a:schemeClr val="tx1"/>
                </a:solidFill>
                <a:ea typeface="+mn-lt"/>
                <a:cs typeface="+mn-lt"/>
              </a:rPr>
              <a:t>   </a:t>
            </a:r>
            <a:r>
              <a:rPr lang="en-US" sz="1800">
                <a:solidFill>
                  <a:schemeClr val="tx1"/>
                </a:solidFill>
                <a:ea typeface="+mn-lt"/>
                <a:cs typeface="+mn-lt"/>
              </a:rPr>
              <a:t>|</a:t>
            </a:r>
            <a:r>
              <a:rPr lang="en-US">
                <a:solidFill>
                  <a:schemeClr val="tx1"/>
                </a:solidFill>
                <a:ea typeface="+mn-lt"/>
                <a:cs typeface="+mn-lt"/>
              </a:rPr>
              <a:t>  </a:t>
            </a:r>
            <a:r>
              <a:rPr lang="en-US" sz="1800">
                <a:solidFill>
                  <a:schemeClr val="tx1"/>
                </a:solidFill>
                <a:ea typeface="+mn-lt"/>
                <a:cs typeface="+mn-lt"/>
              </a:rPr>
              <a:t> Project ID: </a:t>
            </a:r>
            <a:r>
              <a:rPr lang="en-US">
                <a:solidFill>
                  <a:schemeClr val="tx1"/>
                </a:solidFill>
                <a:ea typeface="+mn-lt"/>
                <a:cs typeface="+mn-lt"/>
              </a:rPr>
              <a:t>TMP-23-113</a:t>
            </a:r>
          </a:p>
          <a:p>
            <a:pPr algn="ctr"/>
            <a:endParaRPr lang="en-US" sz="1800" b="0">
              <a:solidFill>
                <a:schemeClr val="tx1"/>
              </a:solidFill>
              <a:cs typeface="Calibri"/>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73033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5937-BEC0-4231-587A-BFAE9D81BA09}"/>
              </a:ext>
            </a:extLst>
          </p:cNvPr>
          <p:cNvSpPr>
            <a:spLocks noGrp="1"/>
          </p:cNvSpPr>
          <p:nvPr>
            <p:ph type="title"/>
          </p:nvPr>
        </p:nvSpPr>
        <p:spPr/>
        <p:txBody>
          <a:bodyPr/>
          <a:lstStyle/>
          <a:p>
            <a:pPr algn="ctr"/>
            <a:r>
              <a:rPr lang="en-US"/>
              <a:t>Background </a:t>
            </a:r>
          </a:p>
        </p:txBody>
      </p:sp>
      <p:sp>
        <p:nvSpPr>
          <p:cNvPr id="3" name="Content Placeholder 2">
            <a:extLst>
              <a:ext uri="{FF2B5EF4-FFF2-40B4-BE49-F238E27FC236}">
                <a16:creationId xmlns:a16="http://schemas.microsoft.com/office/drawing/2014/main" id="{EA2616E6-9B94-6D2B-6D83-6773B3E3E8C4}"/>
              </a:ext>
            </a:extLst>
          </p:cNvPr>
          <p:cNvSpPr>
            <a:spLocks noGrp="1"/>
          </p:cNvSpPr>
          <p:nvPr>
            <p:ph idx="1"/>
          </p:nvPr>
        </p:nvSpPr>
        <p:spPr>
          <a:ln>
            <a:solidFill>
              <a:schemeClr val="tx1"/>
            </a:solidFill>
          </a:ln>
        </p:spPr>
        <p:txBody>
          <a:bodyPr vert="horz" lIns="91440" tIns="45720" rIns="91440" bIns="45720" rtlCol="0" anchor="t">
            <a:normAutofit/>
          </a:bodyPr>
          <a:lstStyle/>
          <a:p>
            <a:pPr marL="0" indent="0">
              <a:buNone/>
            </a:pPr>
            <a:r>
              <a:rPr lang="en-US">
                <a:ea typeface="+mn-lt"/>
                <a:cs typeface="+mn-lt"/>
              </a:rPr>
              <a:t>•Artificial farming methods have a negative impact on the environment, including soil damage, water pollution, and a loss of biodiversity </a:t>
            </a:r>
            <a:endParaRPr lang="en-US">
              <a:cs typeface="Calibri"/>
            </a:endParaRPr>
          </a:p>
          <a:p>
            <a:pPr marL="0" indent="0">
              <a:buNone/>
            </a:pPr>
            <a:r>
              <a:rPr lang="en-US">
                <a:ea typeface="+mn-lt"/>
                <a:cs typeface="+mn-lt"/>
              </a:rPr>
              <a:t>•In Sri Lanka farmers are facing lot of issues due to not having a proper way to manage soils NPK levels</a:t>
            </a:r>
            <a:endParaRPr lang="en-US">
              <a:cs typeface="Calibri" panose="020F0502020204030204"/>
            </a:endParaRPr>
          </a:p>
          <a:p>
            <a:pPr marL="0" indent="0">
              <a:buNone/>
            </a:pPr>
            <a:r>
              <a:rPr lang="en-US">
                <a:ea typeface="+mn-lt"/>
                <a:cs typeface="+mn-lt"/>
              </a:rPr>
              <a:t>•There are several IoT devices to measure NPK levels of the soils but there still not addressing the soil issues facing by the farmers</a:t>
            </a:r>
            <a:endParaRPr lang="en-US">
              <a:cs typeface="Calibri"/>
            </a:endParaRPr>
          </a:p>
          <a:p>
            <a:endParaRPr lang="en-US">
              <a:cs typeface="Calibri"/>
            </a:endParaRPr>
          </a:p>
          <a:p>
            <a:endParaRPr lang="en-US"/>
          </a:p>
          <a:p>
            <a:endParaRPr lang="en-US"/>
          </a:p>
        </p:txBody>
      </p:sp>
      <p:pic>
        <p:nvPicPr>
          <p:cNvPr id="4" name="Picture 3" descr="A picture containing photo, table, person, monitor&#10;&#10;Description automatically generated">
            <a:extLst>
              <a:ext uri="{FF2B5EF4-FFF2-40B4-BE49-F238E27FC236}">
                <a16:creationId xmlns:a16="http://schemas.microsoft.com/office/drawing/2014/main" id="{CB9530F3-B54F-574E-92FB-74617057F8F4}"/>
              </a:ext>
            </a:extLst>
          </p:cNvPr>
          <p:cNvPicPr>
            <a:picLocks noChangeAspect="1"/>
          </p:cNvPicPr>
          <p:nvPr/>
        </p:nvPicPr>
        <p:blipFill rotWithShape="1">
          <a:blip r:embed="rId2"/>
          <a:srcRect t="90286" r="71976"/>
          <a:stretch/>
        </p:blipFill>
        <p:spPr>
          <a:xfrm>
            <a:off x="0" y="6373302"/>
            <a:ext cx="2514600" cy="490308"/>
          </a:xfrm>
          <a:prstGeom prst="rect">
            <a:avLst/>
          </a:prstGeom>
        </p:spPr>
      </p:pic>
      <p:sp>
        <p:nvSpPr>
          <p:cNvPr id="6" name="Rectangle 5">
            <a:extLst>
              <a:ext uri="{FF2B5EF4-FFF2-40B4-BE49-F238E27FC236}">
                <a16:creationId xmlns:a16="http://schemas.microsoft.com/office/drawing/2014/main" id="{C98437AA-34EE-F1E4-8A28-126CEC302A11}"/>
              </a:ext>
            </a:extLst>
          </p:cNvPr>
          <p:cNvSpPr/>
          <p:nvPr/>
        </p:nvSpPr>
        <p:spPr>
          <a:xfrm>
            <a:off x="2687817" y="6492873"/>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IT20233808</a:t>
            </a:r>
            <a:r>
              <a:rPr lang="en-US">
                <a:solidFill>
                  <a:schemeClr val="tx1"/>
                </a:solidFill>
              </a:rPr>
              <a:t>  </a:t>
            </a:r>
            <a:r>
              <a:rPr lang="en-US" sz="1800">
                <a:solidFill>
                  <a:schemeClr val="tx1"/>
                </a:solidFill>
              </a:rPr>
              <a:t> |</a:t>
            </a:r>
            <a:r>
              <a:rPr lang="en-US">
                <a:solidFill>
                  <a:schemeClr val="tx1"/>
                </a:solidFill>
              </a:rPr>
              <a:t>   Samarakoon S.M.A.D.</a:t>
            </a:r>
            <a:r>
              <a:rPr lang="en-US" b="1">
                <a:solidFill>
                  <a:schemeClr val="tx1"/>
                </a:solidFill>
              </a:rPr>
              <a:t>  </a:t>
            </a:r>
            <a:r>
              <a:rPr lang="en-US" sz="1800" b="1">
                <a:solidFill>
                  <a:schemeClr val="tx1"/>
                </a:solidFill>
              </a:rPr>
              <a:t> </a:t>
            </a:r>
            <a:r>
              <a:rPr lang="en-US" sz="1800">
                <a:solidFill>
                  <a:schemeClr val="tx1"/>
                </a:solidFill>
              </a:rPr>
              <a:t>|</a:t>
            </a:r>
            <a:r>
              <a:rPr lang="en-US">
                <a:solidFill>
                  <a:schemeClr val="tx1"/>
                </a:solidFill>
              </a:rPr>
              <a:t>  </a:t>
            </a:r>
            <a:r>
              <a:rPr lang="en-US" sz="1800">
                <a:solidFill>
                  <a:schemeClr val="tx1"/>
                </a:solidFill>
              </a:rPr>
              <a:t> Project ID: </a:t>
            </a:r>
            <a:r>
              <a:rPr lang="en-US">
                <a:solidFill>
                  <a:schemeClr val="tx1"/>
                </a:solidFill>
              </a:rPr>
              <a:t>TMP-23-113</a:t>
            </a:r>
            <a:endParaRPr lang="en-US" sz="1800" b="0">
              <a:solidFill>
                <a:schemeClr val="tx1"/>
              </a:solidFill>
            </a:endParaRPr>
          </a:p>
        </p:txBody>
      </p:sp>
      <p:sp>
        <p:nvSpPr>
          <p:cNvPr id="7" name="TextBox 6">
            <a:extLst>
              <a:ext uri="{FF2B5EF4-FFF2-40B4-BE49-F238E27FC236}">
                <a16:creationId xmlns:a16="http://schemas.microsoft.com/office/drawing/2014/main" id="{4B7152F1-7188-1AE1-2C0E-773413C05CDC}"/>
              </a:ext>
            </a:extLst>
          </p:cNvPr>
          <p:cNvSpPr txBox="1"/>
          <p:nvPr/>
        </p:nvSpPr>
        <p:spPr>
          <a:xfrm>
            <a:off x="10287000" y="6536937"/>
            <a:ext cx="1066800" cy="276999"/>
          </a:xfrm>
          <a:prstGeom prst="rect">
            <a:avLst/>
          </a:prstGeom>
          <a:noFill/>
        </p:spPr>
        <p:txBody>
          <a:bodyPr wrap="square" rtlCol="0">
            <a:spAutoFit/>
          </a:bodyPr>
          <a:lstStyle/>
          <a:p>
            <a:r>
              <a:rPr lang="en-US" sz="1200" b="1">
                <a:solidFill>
                  <a:prstClr val="black"/>
                </a:solidFill>
                <a:latin typeface="Cambria"/>
              </a:rPr>
              <a:t>03/29/2023</a:t>
            </a:r>
          </a:p>
        </p:txBody>
      </p:sp>
    </p:spTree>
    <p:extLst>
      <p:ext uri="{BB962C8B-B14F-4D97-AF65-F5344CB8AC3E}">
        <p14:creationId xmlns:p14="http://schemas.microsoft.com/office/powerpoint/2010/main" val="3902178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2" ma:contentTypeDescription="Create a new document." ma:contentTypeScope="" ma:versionID="a8650cbb42b5c2ae3006ebb315a1e3cd">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027f246ca1d5adc790003f5310fc5b42"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4D4EB-8A4A-47B5-9E5B-5074A6DE6F1B}"/>
</file>

<file path=customXml/itemProps2.xml><?xml version="1.0" encoding="utf-8"?>
<ds:datastoreItem xmlns:ds="http://schemas.openxmlformats.org/officeDocument/2006/customXml" ds:itemID="{66F1FABE-1420-48EE-82FA-63AD9F5C6912}">
  <ds:schemaRefs>
    <ds:schemaRef ds:uri="61c3a600-abd8-4b3d-ab42-608b68ad0e55"/>
    <ds:schemaRef ds:uri="8009bef5-86a4-4998-ade1-1c20e297e6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735BC3-BAF8-4F56-9BCC-369302FEE8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66</Slides>
  <Notes>10</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Introduction</vt:lpstr>
      <vt:lpstr>PowerPoint Presentation</vt:lpstr>
      <vt:lpstr>PowerPoint Presentation</vt:lpstr>
      <vt:lpstr>PowerPoint Presentation</vt:lpstr>
      <vt:lpstr>IT20233808 Samarakoon S.M.A.D</vt:lpstr>
      <vt:lpstr>Introduction </vt:lpstr>
      <vt:lpstr>Background </vt:lpstr>
      <vt:lpstr>Research Gap </vt:lpstr>
      <vt:lpstr>Research Gap Summary </vt:lpstr>
      <vt:lpstr>Research Questions </vt:lpstr>
      <vt:lpstr>Objectives </vt:lpstr>
      <vt:lpstr>Objectives </vt:lpstr>
      <vt:lpstr>Methodology </vt:lpstr>
      <vt:lpstr>Component Overview Diagram  </vt:lpstr>
      <vt:lpstr>Tools and Technologies </vt:lpstr>
      <vt:lpstr>Requirements </vt:lpstr>
      <vt:lpstr>Work Breakdown Structure </vt:lpstr>
      <vt:lpstr>Gantt Chart </vt:lpstr>
      <vt:lpstr>References</vt:lpstr>
      <vt:lpstr>IT20151874 | Waththaladeniya N.M</vt:lpstr>
      <vt:lpstr>Introduction </vt:lpstr>
      <vt:lpstr>Background </vt:lpstr>
      <vt:lpstr>Research Gap </vt:lpstr>
      <vt:lpstr>Research Gap Summary </vt:lpstr>
      <vt:lpstr>Research Questions </vt:lpstr>
      <vt:lpstr>Objectives </vt:lpstr>
      <vt:lpstr>Objectives </vt:lpstr>
      <vt:lpstr>Methodology </vt:lpstr>
      <vt:lpstr>Component Overview Diagram </vt:lpstr>
      <vt:lpstr>Tools and Technologies </vt:lpstr>
      <vt:lpstr>Requirements </vt:lpstr>
      <vt:lpstr>Work Breakdown Structure </vt:lpstr>
      <vt:lpstr>Gantt Chart</vt:lpstr>
      <vt:lpstr>References</vt:lpstr>
      <vt:lpstr>IT20224820 | Ihalagedara I.H.U.B</vt:lpstr>
      <vt:lpstr>Introduction </vt:lpstr>
      <vt:lpstr>Background </vt:lpstr>
      <vt:lpstr>Research Gap </vt:lpstr>
      <vt:lpstr>Research Gap Summary </vt:lpstr>
      <vt:lpstr>Research Questions </vt:lpstr>
      <vt:lpstr>Objectives </vt:lpstr>
      <vt:lpstr>Objectives </vt:lpstr>
      <vt:lpstr>Methodology </vt:lpstr>
      <vt:lpstr>Component Overview Diagram </vt:lpstr>
      <vt:lpstr>Tools and Technologies </vt:lpstr>
      <vt:lpstr>Requirements </vt:lpstr>
      <vt:lpstr>Work Breakdown Structure </vt:lpstr>
      <vt:lpstr>Gantt Chart</vt:lpstr>
      <vt:lpstr>References</vt:lpstr>
      <vt:lpstr>IT20244552 | Ranasinghe R.A.D.M.</vt:lpstr>
      <vt:lpstr>Introduction </vt:lpstr>
      <vt:lpstr>Background </vt:lpstr>
      <vt:lpstr>Research Gap </vt:lpstr>
      <vt:lpstr>Research Gap Summary </vt:lpstr>
      <vt:lpstr>Research Questions </vt:lpstr>
      <vt:lpstr>Objectives </vt:lpstr>
      <vt:lpstr>Methodology </vt:lpstr>
      <vt:lpstr>Component Overview Diagram </vt:lpstr>
      <vt:lpstr>Tools and Technologies </vt:lpstr>
      <vt:lpstr>Requirements </vt:lpstr>
      <vt:lpstr>Work Breakdown Structure </vt:lpstr>
      <vt:lpstr>Gantt Chart</vt:lpstr>
      <vt:lpstr>Commercialization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2023-03-26T12:26:51Z</dcterms:created>
  <dcterms:modified xsi:type="dcterms:W3CDTF">2023-04-24T17:04:14Z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y fmtid="{D5CDD505-2E9C-101B-9397-08002B2CF9AE}" pid="3" name="MediaServiceImageTags">
    <vt:lpwstr/>
  </property>
</Properties>
</file>