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27"/>
  </p:notesMasterIdLst>
  <p:sldIdLst>
    <p:sldId id="271" r:id="rId5"/>
    <p:sldId id="348" r:id="rId6"/>
    <p:sldId id="349" r:id="rId7"/>
    <p:sldId id="364" r:id="rId8"/>
    <p:sldId id="363" r:id="rId9"/>
    <p:sldId id="272" r:id="rId10"/>
    <p:sldId id="358" r:id="rId11"/>
    <p:sldId id="362" r:id="rId12"/>
    <p:sldId id="359" r:id="rId13"/>
    <p:sldId id="360" r:id="rId14"/>
    <p:sldId id="345" r:id="rId15"/>
    <p:sldId id="317" r:id="rId16"/>
    <p:sldId id="316" r:id="rId17"/>
    <p:sldId id="315" r:id="rId18"/>
    <p:sldId id="273" r:id="rId19"/>
    <p:sldId id="290" r:id="rId20"/>
    <p:sldId id="291" r:id="rId21"/>
    <p:sldId id="292" r:id="rId22"/>
    <p:sldId id="368" r:id="rId23"/>
    <p:sldId id="367" r:id="rId24"/>
    <p:sldId id="366" r:id="rId25"/>
    <p:sldId id="3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79CEC-FD27-4428-8E43-A54903E86C3B}" v="131" dt="2023-05-23T05:54:00.228"/>
    <p1510:client id="{507B632C-B0E8-8A7B-347D-BDE51664C253}" v="423" dt="2023-05-23T07:04:08.046"/>
    <p1510:client id="{691C247F-4824-F783-0945-DA8B0CA7F345}" v="174" dt="2023-11-03T01:31:40.874"/>
    <p1510:client id="{7559D48B-D7BC-4523-8960-B56316B07D8C}" v="3" dt="2023-09-04T15:26:20.564"/>
    <p1510:client id="{96E79B25-E168-BAA8-8BCF-DBA7AF4BB38E}" v="2" dt="2023-08-28T09:55:01.510"/>
    <p1510:client id="{B255224C-7BFE-4051-BE5E-011144CB7F8A}" v="1094" vWet="1096" dt="2023-05-23T05:52:49.843"/>
    <p1510:client id="{BFBC3796-B6C8-A944-9347-C19EDD0D2EC6}" v="1577" vWet="2042" dt="2023-05-23T05:46:25.606"/>
    <p1510:client id="{C4E24C98-D0BE-4759-80B7-45952316D533}" v="1055" dt="2023-05-22T19:45:41.651"/>
    <p1510:client id="{EC3A75F8-CD8B-03E2-0263-87590BB6992D}" v="872" dt="2023-05-23T05:18:04.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halagedara I.H.U.B it20224820" userId="S::it20224820@my.sliit.lk::a710ac65-adae-4061-a3d2-4fb88509cdbc" providerId="AD" clId="Web-{691C247F-4824-F783-0945-DA8B0CA7F345}"/>
    <pc:docChg chg="modSld">
      <pc:chgData name="Ihalagedara I.H.U.B it20224820" userId="S::it20224820@my.sliit.lk::a710ac65-adae-4061-a3d2-4fb88509cdbc" providerId="AD" clId="Web-{691C247F-4824-F783-0945-DA8B0CA7F345}" dt="2023-11-03T01:31:40.874" v="170" actId="14100"/>
      <pc:docMkLst>
        <pc:docMk/>
      </pc:docMkLst>
      <pc:sldChg chg="modSp">
        <pc:chgData name="Ihalagedara I.H.U.B it20224820" userId="S::it20224820@my.sliit.lk::a710ac65-adae-4061-a3d2-4fb88509cdbc" providerId="AD" clId="Web-{691C247F-4824-F783-0945-DA8B0CA7F345}" dt="2023-11-03T01:12:59.406" v="148" actId="20577"/>
        <pc:sldMkLst>
          <pc:docMk/>
          <pc:sldMk cId="3719870128" sldId="292"/>
        </pc:sldMkLst>
        <pc:spChg chg="mod">
          <ac:chgData name="Ihalagedara I.H.U.B it20224820" userId="S::it20224820@my.sliit.lk::a710ac65-adae-4061-a3d2-4fb88509cdbc" providerId="AD" clId="Web-{691C247F-4824-F783-0945-DA8B0CA7F345}" dt="2023-11-03T01:12:59.406" v="148" actId="20577"/>
          <ac:spMkLst>
            <pc:docMk/>
            <pc:sldMk cId="3719870128" sldId="292"/>
            <ac:spMk id="3" creationId="{EA2616E6-9B94-6D2B-6D83-6773B3E3E8C4}"/>
          </ac:spMkLst>
        </pc:spChg>
      </pc:sldChg>
      <pc:sldChg chg="addSp delSp modSp">
        <pc:chgData name="Ihalagedara I.H.U.B it20224820" userId="S::it20224820@my.sliit.lk::a710ac65-adae-4061-a3d2-4fb88509cdbc" providerId="AD" clId="Web-{691C247F-4824-F783-0945-DA8B0CA7F345}" dt="2023-11-03T01:31:40.874" v="170" actId="14100"/>
        <pc:sldMkLst>
          <pc:docMk/>
          <pc:sldMk cId="822778362" sldId="364"/>
        </pc:sldMkLst>
        <pc:picChg chg="del">
          <ac:chgData name="Ihalagedara I.H.U.B it20224820" userId="S::it20224820@my.sliit.lk::a710ac65-adae-4061-a3d2-4fb88509cdbc" providerId="AD" clId="Web-{691C247F-4824-F783-0945-DA8B0CA7F345}" dt="2023-11-03T01:30:01.215" v="157"/>
          <ac:picMkLst>
            <pc:docMk/>
            <pc:sldMk cId="822778362" sldId="364"/>
            <ac:picMk id="3" creationId="{9614136D-ADCA-0A32-7A64-8B4623AECE9F}"/>
          </ac:picMkLst>
        </pc:picChg>
        <pc:picChg chg="add mod">
          <ac:chgData name="Ihalagedara I.H.U.B it20224820" userId="S::it20224820@my.sliit.lk::a710ac65-adae-4061-a3d2-4fb88509cdbc" providerId="AD" clId="Web-{691C247F-4824-F783-0945-DA8B0CA7F345}" dt="2023-11-03T01:31:40.874" v="170" actId="14100"/>
          <ac:picMkLst>
            <pc:docMk/>
            <pc:sldMk cId="822778362" sldId="364"/>
            <ac:picMk id="6" creationId="{0E91C182-FC99-1260-58F5-580A756CE0F8}"/>
          </ac:picMkLst>
        </pc:picChg>
        <pc:picChg chg="add mod">
          <ac:chgData name="Ihalagedara I.H.U.B it20224820" userId="S::it20224820@my.sliit.lk::a710ac65-adae-4061-a3d2-4fb88509cdbc" providerId="AD" clId="Web-{691C247F-4824-F783-0945-DA8B0CA7F345}" dt="2023-11-03T01:31:35.718" v="169" actId="1076"/>
          <ac:picMkLst>
            <pc:docMk/>
            <pc:sldMk cId="822778362" sldId="364"/>
            <ac:picMk id="7" creationId="{DC655118-8C7C-912D-C4CE-8944965F9AC7}"/>
          </ac:picMkLst>
        </pc:picChg>
        <pc:picChg chg="mod modCrop">
          <ac:chgData name="Ihalagedara I.H.U.B it20224820" userId="S::it20224820@my.sliit.lk::a710ac65-adae-4061-a3d2-4fb88509cdbc" providerId="AD" clId="Web-{691C247F-4824-F783-0945-DA8B0CA7F345}" dt="2023-11-03T01:30:49.591" v="161"/>
          <ac:picMkLst>
            <pc:docMk/>
            <pc:sldMk cId="822778362" sldId="364"/>
            <ac:picMk id="11" creationId="{F32F3687-1D36-37C2-5F86-83C9927165EC}"/>
          </ac:picMkLst>
        </pc:picChg>
        <pc:picChg chg="del mod">
          <ac:chgData name="Ihalagedara I.H.U.B it20224820" userId="S::it20224820@my.sliit.lk::a710ac65-adae-4061-a3d2-4fb88509cdbc" providerId="AD" clId="Web-{691C247F-4824-F783-0945-DA8B0CA7F345}" dt="2023-11-03T01:29:58.871" v="156"/>
          <ac:picMkLst>
            <pc:docMk/>
            <pc:sldMk cId="822778362" sldId="364"/>
            <ac:picMk id="13" creationId="{FE049B8A-9B6D-BC3C-1D3A-4908E06DB7AA}"/>
          </ac:picMkLst>
        </pc:picChg>
        <pc:picChg chg="mod modCrop">
          <ac:chgData name="Ihalagedara I.H.U.B it20224820" userId="S::it20224820@my.sliit.lk::a710ac65-adae-4061-a3d2-4fb88509cdbc" providerId="AD" clId="Web-{691C247F-4824-F783-0945-DA8B0CA7F345}" dt="2023-11-03T01:30:30.716" v="159"/>
          <ac:picMkLst>
            <pc:docMk/>
            <pc:sldMk cId="822778362" sldId="364"/>
            <ac:picMk id="21" creationId="{FAE85523-9ED0-8388-DFBA-1978D2D2E6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6F9CE-ECDE-4EA8-B685-C609E92BAB24}"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C5363-19DB-454A-9387-AF6952335FEA}" type="slidenum">
              <a:rPr lang="en-US" smtClean="0"/>
              <a:t>‹#›</a:t>
            </a:fld>
            <a:endParaRPr lang="en-US"/>
          </a:p>
        </p:txBody>
      </p:sp>
    </p:spTree>
    <p:extLst>
      <p:ext uri="{BB962C8B-B14F-4D97-AF65-F5344CB8AC3E}">
        <p14:creationId xmlns:p14="http://schemas.microsoft.com/office/powerpoint/2010/main" val="158663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a:t>
            </a:fld>
            <a:endParaRPr lang="en-LK"/>
          </a:p>
        </p:txBody>
      </p:sp>
    </p:spTree>
    <p:extLst>
      <p:ext uri="{BB962C8B-B14F-4D97-AF65-F5344CB8AC3E}">
        <p14:creationId xmlns:p14="http://schemas.microsoft.com/office/powerpoint/2010/main" val="289635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2</a:t>
            </a:fld>
            <a:endParaRPr lang="en-LK"/>
          </a:p>
        </p:txBody>
      </p:sp>
    </p:spTree>
    <p:extLst>
      <p:ext uri="{BB962C8B-B14F-4D97-AF65-F5344CB8AC3E}">
        <p14:creationId xmlns:p14="http://schemas.microsoft.com/office/powerpoint/2010/main" val="139707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3</a:t>
            </a:fld>
            <a:endParaRPr lang="en-LK"/>
          </a:p>
        </p:txBody>
      </p:sp>
    </p:spTree>
    <p:extLst>
      <p:ext uri="{BB962C8B-B14F-4D97-AF65-F5344CB8AC3E}">
        <p14:creationId xmlns:p14="http://schemas.microsoft.com/office/powerpoint/2010/main" val="9287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4</a:t>
            </a:fld>
            <a:endParaRPr lang="en-LK"/>
          </a:p>
        </p:txBody>
      </p:sp>
    </p:spTree>
    <p:extLst>
      <p:ext uri="{BB962C8B-B14F-4D97-AF65-F5344CB8AC3E}">
        <p14:creationId xmlns:p14="http://schemas.microsoft.com/office/powerpoint/2010/main" val="343859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5</a:t>
            </a:fld>
            <a:endParaRPr lang="en-LK"/>
          </a:p>
        </p:txBody>
      </p:sp>
    </p:spTree>
    <p:extLst>
      <p:ext uri="{BB962C8B-B14F-4D97-AF65-F5344CB8AC3E}">
        <p14:creationId xmlns:p14="http://schemas.microsoft.com/office/powerpoint/2010/main" val="29125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6</a:t>
            </a:fld>
            <a:endParaRPr lang="en-LK"/>
          </a:p>
        </p:txBody>
      </p:sp>
    </p:spTree>
    <p:extLst>
      <p:ext uri="{BB962C8B-B14F-4D97-AF65-F5344CB8AC3E}">
        <p14:creationId xmlns:p14="http://schemas.microsoft.com/office/powerpoint/2010/main" val="268328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11</a:t>
            </a:fld>
            <a:endParaRPr lang="en-LK"/>
          </a:p>
        </p:txBody>
      </p:sp>
    </p:spTree>
    <p:extLst>
      <p:ext uri="{BB962C8B-B14F-4D97-AF65-F5344CB8AC3E}">
        <p14:creationId xmlns:p14="http://schemas.microsoft.com/office/powerpoint/2010/main" val="41234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15</a:t>
            </a:fld>
            <a:endParaRPr lang="en-LK"/>
          </a:p>
        </p:txBody>
      </p:sp>
    </p:spTree>
    <p:extLst>
      <p:ext uri="{BB962C8B-B14F-4D97-AF65-F5344CB8AC3E}">
        <p14:creationId xmlns:p14="http://schemas.microsoft.com/office/powerpoint/2010/main" val="53751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19</a:t>
            </a:fld>
            <a:endParaRPr lang="en-LK"/>
          </a:p>
        </p:txBody>
      </p:sp>
    </p:spTree>
    <p:extLst>
      <p:ext uri="{BB962C8B-B14F-4D97-AF65-F5344CB8AC3E}">
        <p14:creationId xmlns:p14="http://schemas.microsoft.com/office/powerpoint/2010/main" val="222533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51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020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372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5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373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4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460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95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593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85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48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918140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05/23/2023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1</a:t>
            </a:fld>
            <a:endParaRPr lang="en-US">
              <a:solidFill>
                <a:prstClr val="black"/>
              </a:solidFill>
              <a:latin typeface="Cambria"/>
            </a:endParaRPr>
          </a:p>
        </p:txBody>
      </p:sp>
      <p:sp>
        <p:nvSpPr>
          <p:cNvPr id="7" name="TextBox 6">
            <a:extLst>
              <a:ext uri="{FF2B5EF4-FFF2-40B4-BE49-F238E27FC236}">
                <a16:creationId xmlns:a16="http://schemas.microsoft.com/office/drawing/2014/main" id="{00AF1EFF-63F5-E1EA-F03A-D3CA97D34091}"/>
              </a:ext>
            </a:extLst>
          </p:cNvPr>
          <p:cNvSpPr txBox="1"/>
          <p:nvPr/>
        </p:nvSpPr>
        <p:spPr>
          <a:xfrm>
            <a:off x="875071" y="186813"/>
            <a:ext cx="10697497"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ea typeface="+mn-lt"/>
                <a:cs typeface="+mn-lt"/>
              </a:rPr>
              <a:t>SMART SYSTEM FOR OPTIMIZED ORGANIC CROP ROTATION USING PRECISION AGRICULTURE DATA</a:t>
            </a:r>
          </a:p>
          <a:p>
            <a:endParaRPr lang="en-US" sz="4000" b="1">
              <a:ea typeface="+mn-lt"/>
              <a:cs typeface="+mn-lt"/>
            </a:endParaRPr>
          </a:p>
          <a:p>
            <a:pPr algn="ctr"/>
            <a:r>
              <a:rPr lang="en-US" sz="2400"/>
              <a:t>PROGRESS PRESENTATION 1</a:t>
            </a:r>
          </a:p>
          <a:p>
            <a:pPr algn="ctr"/>
            <a:r>
              <a:rPr lang="en-US" sz="2400" b="1">
                <a:ea typeface="+mn-lt"/>
                <a:cs typeface="+mn-lt"/>
              </a:rPr>
              <a:t>2023-113</a:t>
            </a:r>
          </a:p>
          <a:p>
            <a:pPr algn="ctr"/>
            <a:endParaRPr lang="en-US" sz="2400" b="1">
              <a:ea typeface="+mn-lt"/>
              <a:cs typeface="+mn-lt"/>
            </a:endParaRPr>
          </a:p>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Student Name</a:t>
            </a:r>
            <a:endParaRPr lang="en-US"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Student I</a:t>
            </a:r>
            <a:endParaRPr lang="en-US" sz="4000">
              <a:ea typeface="+mn-lt"/>
              <a:cs typeface="+mn-lt"/>
            </a:endParaRPr>
          </a:p>
          <a:p>
            <a:endParaRPr lang="en-US" sz="4000">
              <a:ea typeface="+mn-lt"/>
              <a:cs typeface="+mn-lt"/>
            </a:endParaRPr>
          </a:p>
          <a:p>
            <a:endParaRPr lang="en-US" sz="4000">
              <a:ea typeface="+mn-lt"/>
              <a:cs typeface="+mn-lt"/>
            </a:endParaRPr>
          </a:p>
          <a:p>
            <a:r>
              <a:rPr lang="en-US" sz="4000">
                <a:ea typeface="+mn-lt"/>
                <a:cs typeface="+mn-lt"/>
              </a:rPr>
              <a:t> </a:t>
            </a:r>
            <a:endParaRPr lang="en-US" sz="4000"/>
          </a:p>
        </p:txBody>
      </p:sp>
      <p:pic>
        <p:nvPicPr>
          <p:cNvPr id="3" name="Picture 2">
            <a:extLst>
              <a:ext uri="{FF2B5EF4-FFF2-40B4-BE49-F238E27FC236}">
                <a16:creationId xmlns:a16="http://schemas.microsoft.com/office/drawing/2014/main" id="{35AD9959-8B41-1CCE-24F6-DA171D5B4E62}"/>
              </a:ext>
            </a:extLst>
          </p:cNvPr>
          <p:cNvPicPr>
            <a:picLocks noChangeAspect="1"/>
          </p:cNvPicPr>
          <p:nvPr/>
        </p:nvPicPr>
        <p:blipFill>
          <a:blip r:embed="rId4"/>
          <a:stretch>
            <a:fillRect/>
          </a:stretch>
        </p:blipFill>
        <p:spPr>
          <a:xfrm>
            <a:off x="2014374" y="3257346"/>
            <a:ext cx="8163252" cy="1956986"/>
          </a:xfrm>
          <a:prstGeom prst="rect">
            <a:avLst/>
          </a:prstGeom>
        </p:spPr>
      </p:pic>
    </p:spTree>
    <p:extLst>
      <p:ext uri="{BB962C8B-B14F-4D97-AF65-F5344CB8AC3E}">
        <p14:creationId xmlns:p14="http://schemas.microsoft.com/office/powerpoint/2010/main" val="237820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effectLst/>
              </a:rPr>
              <a:t>NEXT EXPECTED PROGRESS (100% COMPLETION) IT20244552</a:t>
            </a:r>
            <a:endParaRPr lang="en-GB" sz="4000"/>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GB" dirty="0"/>
              <a:t>Add the calculate crop rotation plan feature to the mobile application. </a:t>
            </a:r>
          </a:p>
          <a:p>
            <a:pPr marL="0" indent="0">
              <a:buNone/>
            </a:pPr>
            <a:endParaRPr lang="en-GB" dirty="0"/>
          </a:p>
          <a:p>
            <a:r>
              <a:rPr lang="en-GB" dirty="0"/>
              <a:t>Remodify the data set</a:t>
            </a:r>
          </a:p>
          <a:p>
            <a:endParaRPr lang="en-GB" b="0" i="0" dirty="0">
              <a:effectLst/>
            </a:endParaRPr>
          </a:p>
          <a:p>
            <a:r>
              <a:rPr lang="en-GB" b="0" i="0" dirty="0">
                <a:effectLst/>
              </a:rPr>
              <a:t>Remodify the crop rotation plan algorithm to consider the previous crops </a:t>
            </a:r>
            <a:r>
              <a:rPr lang="en-GB" dirty="0"/>
              <a:t>and disease</a:t>
            </a:r>
            <a:endParaRPr lang="en-GB" b="0" i="0" dirty="0">
              <a:effectLst/>
              <a:latin typeface="Söhne"/>
            </a:endParaRPr>
          </a:p>
          <a:p>
            <a:endParaRPr lang="en-US" dirty="0">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Rectangle 4">
            <a:extLst>
              <a:ext uri="{FF2B5EF4-FFF2-40B4-BE49-F238E27FC236}">
                <a16:creationId xmlns:a16="http://schemas.microsoft.com/office/drawing/2014/main" id="{F2124FB4-ED5F-1E2F-17BB-CF30FC0B7330}"/>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8" name="TextBox 7">
            <a:extLst>
              <a:ext uri="{FF2B5EF4-FFF2-40B4-BE49-F238E27FC236}">
                <a16:creationId xmlns:a16="http://schemas.microsoft.com/office/drawing/2014/main" id="{0D9657D9-0588-90E3-844C-06F477171ECE}"/>
              </a:ext>
            </a:extLst>
          </p:cNvPr>
          <p:cNvSpPr txBox="1"/>
          <p:nvPr/>
        </p:nvSpPr>
        <p:spPr>
          <a:xfrm>
            <a:off x="10287000" y="6555085"/>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277392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IT20233808 Samarakoon S.M.A.D</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487907"/>
          </a:xfrm>
        </p:spPr>
        <p:txBody>
          <a:bodyPr anchor="b">
            <a:normAutofit/>
          </a:bodyPr>
          <a:lstStyle/>
          <a:p>
            <a:pPr algn="l">
              <a:lnSpc>
                <a:spcPct val="100000"/>
              </a:lnSpc>
            </a:pPr>
            <a:r>
              <a:rPr lang="en-US" sz="1600"/>
              <a:t>Bachelor of Science (Hons) in Information Technology Specializing in Software Engineering</a:t>
            </a:r>
          </a:p>
        </p:txBody>
      </p:sp>
      <p:sp>
        <p:nvSpPr>
          <p:cNvPr id="4" name="Rectangle 3">
            <a:extLst>
              <a:ext uri="{FF2B5EF4-FFF2-40B4-BE49-F238E27FC236}">
                <a16:creationId xmlns:a16="http://schemas.microsoft.com/office/drawing/2014/main" id="{70334256-1696-4F01-85EB-5BFBBE144EF6}"/>
              </a:ext>
            </a:extLst>
          </p:cNvPr>
          <p:cNvSpPr/>
          <p:nvPr/>
        </p:nvSpPr>
        <p:spPr>
          <a:xfrm>
            <a:off x="2687817" y="6631968"/>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   Samarakoon S.M.A.D.</a:t>
            </a:r>
            <a:r>
              <a:rPr lang="en-US" b="1">
                <a:solidFill>
                  <a:schemeClr val="tx1"/>
                </a:solidFill>
                <a:ea typeface="+mn-lt"/>
                <a:cs typeface="+mn-lt"/>
              </a:rPr>
              <a:t>   </a:t>
            </a:r>
            <a:r>
              <a:rPr lang="en-US">
                <a:solidFill>
                  <a:schemeClr val="tx1"/>
                </a:solidFill>
                <a:ea typeface="+mn-lt"/>
                <a:cs typeface="+mn-lt"/>
              </a:rPr>
              <a:t>|   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11</a:t>
            </a:fld>
            <a:endParaRPr lang="en-US">
              <a:solidFill>
                <a:prstClr val="black"/>
              </a:solidFill>
              <a:latin typeface="Cambria"/>
            </a:endParaRPr>
          </a:p>
        </p:txBody>
      </p:sp>
      <p:pic>
        <p:nvPicPr>
          <p:cNvPr id="11" name="Picture 10" descr="A picture containing person, wall, necktie, indoor&#10;&#10;Description automatically generated">
            <a:extLst>
              <a:ext uri="{FF2B5EF4-FFF2-40B4-BE49-F238E27FC236}">
                <a16:creationId xmlns:a16="http://schemas.microsoft.com/office/drawing/2014/main" id="{6E01B905-0016-5521-EDD5-4497B0D9C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7720" y="474267"/>
            <a:ext cx="2279551" cy="2255681"/>
          </a:xfrm>
          <a:prstGeom prst="rect">
            <a:avLst/>
          </a:prstGeom>
        </p:spPr>
      </p:pic>
    </p:spTree>
    <p:extLst>
      <p:ext uri="{BB962C8B-B14F-4D97-AF65-F5344CB8AC3E}">
        <p14:creationId xmlns:p14="http://schemas.microsoft.com/office/powerpoint/2010/main" val="294117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Problem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80349"/>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p:txBody>
          <a:bodyPr/>
          <a:lstStyle/>
          <a:p>
            <a:r>
              <a:rPr lang="en-GB" sz="1800">
                <a:effectLst/>
                <a:latin typeface="TwCenMT"/>
              </a:rPr>
              <a:t>Target problem – </a:t>
            </a:r>
            <a:endParaRPr lang="en-GB"/>
          </a:p>
          <a:p>
            <a:pPr marL="0" indent="0">
              <a:buNone/>
            </a:pPr>
            <a:r>
              <a:rPr lang="en-GB" sz="1800">
                <a:latin typeface="TwCenMT"/>
              </a:rPr>
              <a:t>		In the current market there isn’t a software solution which uses a IOT devices with a machine learning model along with decision making algorithms to find the most optimized crop for a particular soil to gain high yield with low fertilizers. 	</a:t>
            </a:r>
          </a:p>
          <a:p>
            <a:pPr marL="0" indent="0">
              <a:buNone/>
            </a:pPr>
            <a:endParaRPr lang="en-GB" sz="1800">
              <a:effectLst/>
              <a:latin typeface="TwCenMT"/>
            </a:endParaRPr>
          </a:p>
          <a:p>
            <a:r>
              <a:rPr lang="en-GB" sz="1800">
                <a:effectLst/>
                <a:latin typeface="TwCenMT"/>
              </a:rPr>
              <a:t>Proposed solution – </a:t>
            </a:r>
            <a:r>
              <a:rPr lang="en-GB" sz="1800">
                <a:latin typeface="TwCenMT"/>
              </a:rPr>
              <a:t> </a:t>
            </a:r>
            <a:endParaRPr lang="en-GB"/>
          </a:p>
          <a:p>
            <a:pPr marL="0" indent="0">
              <a:buNone/>
            </a:pPr>
            <a:r>
              <a:rPr lang="en-GB" sz="1800">
                <a:effectLst/>
                <a:latin typeface="TwCenMT"/>
              </a:rPr>
              <a:t>	To develop a system which uses IOT devices to gather required data and use those </a:t>
            </a:r>
            <a:r>
              <a:rPr lang="en-GB" sz="1800">
                <a:latin typeface="TwCenMT"/>
              </a:rPr>
              <a:t>data to create a training dataset which will be then use to train machine learning model to predict the most optimized crop for given soil sample</a:t>
            </a:r>
            <a:endParaRPr lang="en-LK"/>
          </a:p>
        </p:txBody>
      </p:sp>
    </p:spTree>
    <p:extLst>
      <p:ext uri="{BB962C8B-B14F-4D97-AF65-F5344CB8AC3E}">
        <p14:creationId xmlns:p14="http://schemas.microsoft.com/office/powerpoint/2010/main" val="373033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effectLst/>
              </a:rPr>
              <a:t>CURRENT PROGRESS – IT20233808 (50%) </a:t>
            </a:r>
            <a:r>
              <a:rPr lang="en-US" sz="4000"/>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409741"/>
            <a:ext cx="10515600" cy="4738395"/>
          </a:xfrm>
          <a:ln>
            <a:solidFill>
              <a:schemeClr val="tx1"/>
            </a:solidFill>
          </a:ln>
        </p:spPr>
        <p:txBody>
          <a:bodyPr vert="horz" lIns="91440" tIns="45720" rIns="91440" bIns="45720" rtlCol="0" anchor="t">
            <a:normAutofit fontScale="92500"/>
          </a:bodyPr>
          <a:lstStyle/>
          <a:p>
            <a:r>
              <a:rPr lang="en-US">
                <a:ea typeface="+mn-lt"/>
                <a:cs typeface="+mn-lt"/>
              </a:rPr>
              <a:t>Created  the IOT devices to gather soil data required for decision making algorithm.</a:t>
            </a:r>
          </a:p>
          <a:p>
            <a:r>
              <a:rPr lang="en-US">
                <a:ea typeface="+mn-lt"/>
                <a:cs typeface="+mn-lt"/>
              </a:rPr>
              <a:t>Completed the decision algorithm to find out the most optimized crop for a particular soil.</a:t>
            </a:r>
          </a:p>
          <a:p>
            <a:r>
              <a:rPr lang="en-US">
                <a:ea typeface="+mn-lt"/>
                <a:cs typeface="+mn-lt"/>
              </a:rPr>
              <a:t>Implemented a decision algorithm in a flask server.</a:t>
            </a:r>
          </a:p>
          <a:p>
            <a:r>
              <a:rPr lang="en-US">
                <a:ea typeface="+mn-lt"/>
                <a:cs typeface="+mn-lt"/>
              </a:rPr>
              <a:t>Implemented the react native mobile app to display most suitable crop.</a:t>
            </a:r>
          </a:p>
          <a:p>
            <a:r>
              <a:rPr lang="en-US">
                <a:ea typeface="+mn-lt"/>
                <a:cs typeface="+mn-lt"/>
              </a:rPr>
              <a:t>Configured the IOT device with the mobile application to get real time soil. </a:t>
            </a:r>
          </a:p>
          <a:p>
            <a:r>
              <a:rPr lang="en-US">
                <a:ea typeface="+mn-lt"/>
                <a:cs typeface="+mn-lt"/>
              </a:rPr>
              <a:t>Trained a random forest model to find the most optimized crop using the training data gathered from the decision algorithm and from a externally gathered data set</a:t>
            </a:r>
          </a:p>
          <a:p>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IT20233808</a:t>
            </a:r>
            <a:r>
              <a:rPr lang="en-US">
                <a:solidFill>
                  <a:schemeClr val="tx1"/>
                </a:solidFill>
              </a:rPr>
              <a:t>  </a:t>
            </a:r>
            <a:r>
              <a:rPr lang="en-US" sz="1800">
                <a:solidFill>
                  <a:schemeClr val="tx1"/>
                </a:solidFill>
              </a:rPr>
              <a:t> |</a:t>
            </a:r>
            <a:r>
              <a:rPr lang="en-US">
                <a:solidFill>
                  <a:schemeClr val="tx1"/>
                </a:solidFill>
              </a:rPr>
              <a:t>   Samarakoon S.M.A.D.</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ea typeface="+mn-lt"/>
                <a:cs typeface="+mn-lt"/>
              </a:rPr>
              <a:t>05/23/2023</a:t>
            </a:r>
            <a:endParaRPr lang="en-US"/>
          </a:p>
        </p:txBody>
      </p:sp>
    </p:spTree>
    <p:extLst>
      <p:ext uri="{BB962C8B-B14F-4D97-AF65-F5344CB8AC3E}">
        <p14:creationId xmlns:p14="http://schemas.microsoft.com/office/powerpoint/2010/main" val="390217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effectLst/>
              </a:rPr>
              <a:t>NEXT EXPECTED PROGRESS (100% COMPLETION) IT20233808</a:t>
            </a:r>
            <a:endParaRPr lang="en-GB" sz="4000"/>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GB"/>
              <a:t>Using IOT devices for </a:t>
            </a:r>
            <a:r>
              <a:rPr lang="en-GB" err="1"/>
              <a:t>gtaher</a:t>
            </a:r>
            <a:r>
              <a:rPr lang="en-GB"/>
              <a:t> real time soil data</a:t>
            </a:r>
          </a:p>
          <a:p>
            <a:r>
              <a:rPr lang="en-GB"/>
              <a:t>I</a:t>
            </a:r>
            <a:r>
              <a:rPr lang="en-GB" b="0" i="0">
                <a:effectLst/>
              </a:rPr>
              <a:t>ntegrating IoT devices with optimization algorithms for crop selection</a:t>
            </a:r>
          </a:p>
          <a:p>
            <a:r>
              <a:rPr lang="en-GB" b="0" i="0">
                <a:effectLst/>
              </a:rPr>
              <a:t>Software solution that equipped with </a:t>
            </a:r>
            <a:r>
              <a:rPr lang="en-GB"/>
              <a:t>IOT devices to suggest crops using </a:t>
            </a:r>
            <a:r>
              <a:rPr lang="en-US"/>
              <a:t>Multi objective optimization techniques.</a:t>
            </a:r>
            <a:endParaRPr lang="en-LK"/>
          </a:p>
          <a:p>
            <a:endParaRPr lang="en-GB" b="0" i="0">
              <a:effectLst/>
              <a:latin typeface="Söhne"/>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74302"/>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Tree>
    <p:extLst>
      <p:ext uri="{BB962C8B-B14F-4D97-AF65-F5344CB8AC3E}">
        <p14:creationId xmlns:p14="http://schemas.microsoft.com/office/powerpoint/2010/main" val="245141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IT20224820 | Ihalagedara I.H.U.B</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270193"/>
          </a:xfrm>
        </p:spPr>
        <p:txBody>
          <a:bodyPr anchor="b">
            <a:normAutofit/>
          </a:bodyPr>
          <a:lstStyle/>
          <a:p>
            <a:pPr algn="l">
              <a:lnSpc>
                <a:spcPct val="100000"/>
              </a:lnSpc>
            </a:pPr>
            <a:r>
              <a:rPr lang="en-US" sz="1600"/>
              <a:t>Bachelor of Science (Hons) in Information Technology Specializing in Software Engineering</a:t>
            </a:r>
            <a:endParaRPr lang="en-GB" sz="2000" b="1">
              <a:latin typeface="Cambria (Body)"/>
              <a:ea typeface="Cambria" panose="02040503050406030204" pitchFamily="18" charset="0"/>
            </a:endParaRPr>
          </a:p>
        </p:txBody>
      </p:sp>
      <p:sp>
        <p:nvSpPr>
          <p:cNvPr id="4" name="Rectangle 3">
            <a:extLst>
              <a:ext uri="{FF2B5EF4-FFF2-40B4-BE49-F238E27FC236}">
                <a16:creationId xmlns:a16="http://schemas.microsoft.com/office/drawing/2014/main" id="{70334256-1696-4F01-85EB-5BFBBE144EF6}"/>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a:t>
            </a:r>
            <a:r>
              <a:rPr lang="en-US" err="1">
                <a:solidFill>
                  <a:schemeClr val="tx1"/>
                </a:solidFill>
              </a:rPr>
              <a:t>Ihalagedara</a:t>
            </a:r>
            <a:r>
              <a:rPr lang="en-US">
                <a:solidFill>
                  <a:schemeClr val="tx1"/>
                </a:solidFill>
              </a:rPr>
              <a:t>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dirty="0" smtClean="0">
                <a:solidFill>
                  <a:prstClr val="black"/>
                </a:solidFill>
                <a:latin typeface="Cambria"/>
              </a:rPr>
              <a:pPr/>
              <a:t>15</a:t>
            </a:fld>
            <a:endParaRPr lang="en-US">
              <a:solidFill>
                <a:prstClr val="black"/>
              </a:solidFill>
              <a:latin typeface="Cambria"/>
            </a:endParaRPr>
          </a:p>
        </p:txBody>
      </p:sp>
      <p:pic>
        <p:nvPicPr>
          <p:cNvPr id="7" name="Picture 7">
            <a:extLst>
              <a:ext uri="{FF2B5EF4-FFF2-40B4-BE49-F238E27FC236}">
                <a16:creationId xmlns:a16="http://schemas.microsoft.com/office/drawing/2014/main" id="{D44005AD-03BD-7BD6-2AB6-95A938B2BA1D}"/>
              </a:ext>
            </a:extLst>
          </p:cNvPr>
          <p:cNvPicPr>
            <a:picLocks noChangeAspect="1"/>
          </p:cNvPicPr>
          <p:nvPr/>
        </p:nvPicPr>
        <p:blipFill>
          <a:blip r:embed="rId4"/>
          <a:stretch>
            <a:fillRect/>
          </a:stretch>
        </p:blipFill>
        <p:spPr>
          <a:xfrm>
            <a:off x="9698969" y="193644"/>
            <a:ext cx="2297500" cy="2703843"/>
          </a:xfrm>
          <a:prstGeom prst="rect">
            <a:avLst/>
          </a:prstGeom>
        </p:spPr>
      </p:pic>
    </p:spTree>
    <p:extLst>
      <p:ext uri="{BB962C8B-B14F-4D97-AF65-F5344CB8AC3E}">
        <p14:creationId xmlns:p14="http://schemas.microsoft.com/office/powerpoint/2010/main" val="211485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cs typeface="Calibri Light"/>
              </a:rPr>
              <a:t>Target Problem</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latin typeface="Cambria"/>
              </a:rPr>
              <a:t>05/23/2023</a:t>
            </a:r>
            <a:endParaRPr lang="en-US" sz="1200" b="1">
              <a:solidFill>
                <a:prstClr val="black"/>
              </a:solidFill>
              <a:latin typeface="Cambria"/>
            </a:endParaRPr>
          </a:p>
        </p:txBody>
      </p:sp>
      <p:sp>
        <p:nvSpPr>
          <p:cNvPr id="5" name="Content Placeholder 4">
            <a:extLst>
              <a:ext uri="{FF2B5EF4-FFF2-40B4-BE49-F238E27FC236}">
                <a16:creationId xmlns:a16="http://schemas.microsoft.com/office/drawing/2014/main" id="{4E09F211-849E-D55F-5D8F-896FEF3FA8EC}"/>
              </a:ext>
            </a:extLst>
          </p:cNvPr>
          <p:cNvSpPr>
            <a:spLocks noGrp="1"/>
          </p:cNvSpPr>
          <p:nvPr>
            <p:ph idx="1"/>
          </p:nvPr>
        </p:nvSpPr>
        <p:spPr/>
        <p:txBody>
          <a:bodyPr vert="horz" lIns="91440" tIns="45720" rIns="91440" bIns="45720" rtlCol="0" anchor="t">
            <a:normAutofit/>
          </a:bodyPr>
          <a:lstStyle/>
          <a:p>
            <a:r>
              <a:rPr lang="en-GB" sz="1800">
                <a:latin typeface="Arial"/>
                <a:cs typeface="Arial"/>
              </a:rPr>
              <a:t>Target problem – </a:t>
            </a:r>
          </a:p>
          <a:p>
            <a:r>
              <a:rPr lang="en-GB" sz="1800">
                <a:latin typeface="Arial"/>
                <a:cs typeface="Arial"/>
              </a:rPr>
              <a:t>Provide the users with the knowledge about pest and the organic pest controlling solutions. None of the available systems are capable of identifying pests with the concept of augmented reality and Sri Lankan based organic solution providing mechanism.</a:t>
            </a:r>
          </a:p>
          <a:p>
            <a:endParaRPr lang="en-US" sz="1800">
              <a:latin typeface="Arial"/>
              <a:cs typeface="Arial"/>
            </a:endParaRPr>
          </a:p>
          <a:p>
            <a:endParaRPr lang="en-GB" sz="1800">
              <a:latin typeface="Arial"/>
              <a:cs typeface="Arial"/>
            </a:endParaRPr>
          </a:p>
          <a:p>
            <a:r>
              <a:rPr lang="en-GB" sz="1800">
                <a:latin typeface="Arial"/>
                <a:cs typeface="Arial"/>
              </a:rPr>
              <a:t>Proposed solution –  </a:t>
            </a:r>
          </a:p>
          <a:p>
            <a:r>
              <a:rPr lang="en-GB" sz="1800">
                <a:latin typeface="Arial"/>
                <a:cs typeface="Arial"/>
              </a:rPr>
              <a:t>Proposed solution is to provide a pretrained system to identify pests and provide them with the solutions. The concept of augmented reality is used to identify the objects and it would be more convenient and efficient to use.</a:t>
            </a:r>
          </a:p>
        </p:txBody>
      </p:sp>
    </p:spTree>
    <p:extLst>
      <p:ext uri="{BB962C8B-B14F-4D97-AF65-F5344CB8AC3E}">
        <p14:creationId xmlns:p14="http://schemas.microsoft.com/office/powerpoint/2010/main" val="151275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GB" sz="4000"/>
              <a:t>CURRENT PROGRESS – IT20224820 (50%) </a:t>
            </a:r>
            <a:r>
              <a:rPr lang="en-US" sz="4000"/>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cs typeface="Calibri"/>
              </a:rPr>
              <a:t>Gather dataset and preprocess the data to be more useful.</a:t>
            </a:r>
          </a:p>
          <a:p>
            <a:r>
              <a:rPr lang="en-US">
                <a:cs typeface="Calibri"/>
              </a:rPr>
              <a:t>Data augmentation and noise reduction.</a:t>
            </a:r>
          </a:p>
          <a:p>
            <a:r>
              <a:rPr lang="en-US">
                <a:cs typeface="Calibri"/>
              </a:rPr>
              <a:t>Train a model with the data set which is capable of identifying 15 different classes of pests with the YOLO algorithm.</a:t>
            </a:r>
          </a:p>
          <a:p>
            <a:r>
              <a:rPr lang="en-US">
                <a:cs typeface="Calibri"/>
              </a:rPr>
              <a:t>Create a flask server and use the created best model to get the predictions.</a:t>
            </a:r>
          </a:p>
          <a:p>
            <a:r>
              <a:rPr lang="en-US">
                <a:cs typeface="Calibri"/>
              </a:rPr>
              <a:t>Create a react native user interfaces and use the created API's to get objects detected using the flask server and upload the to cloud.</a:t>
            </a:r>
          </a:p>
          <a:p>
            <a:r>
              <a:rPr lang="en-US">
                <a:cs typeface="Calibri"/>
              </a:rPr>
              <a:t>Get the results with the bounded image and display it.</a:t>
            </a:r>
          </a:p>
          <a:p>
            <a:endParaRPr lang="en-US">
              <a:cs typeface="Calibri"/>
            </a:endParaRPr>
          </a:p>
          <a:p>
            <a:endParaRPr lang="en-US">
              <a:cs typeface="Calibri"/>
            </a:endParaRP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latin typeface="Cambria"/>
              </a:rPr>
              <a:t>05/23/2023</a:t>
            </a:r>
            <a:endParaRPr lang="en-US" sz="1200" b="1">
              <a:solidFill>
                <a:prstClr val="black"/>
              </a:solidFill>
              <a:latin typeface="Cambria"/>
            </a:endParaRPr>
          </a:p>
        </p:txBody>
      </p:sp>
    </p:spTree>
    <p:extLst>
      <p:ext uri="{BB962C8B-B14F-4D97-AF65-F5344CB8AC3E}">
        <p14:creationId xmlns:p14="http://schemas.microsoft.com/office/powerpoint/2010/main" val="127014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123825" y="365125"/>
            <a:ext cx="11401425" cy="1154113"/>
          </a:xfrm>
        </p:spPr>
        <p:txBody>
          <a:bodyPr>
            <a:normAutofit fontScale="90000"/>
          </a:bodyPr>
          <a:lstStyle/>
          <a:p>
            <a:pPr algn="ctr"/>
            <a:r>
              <a:rPr lang="en-GB" sz="4000"/>
              <a:t>NEXT EXPECTED PROGRESS (100% COMPLETION) IT20224820</a:t>
            </a:r>
            <a:r>
              <a:rPr lang="en-US"/>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465220"/>
            <a:ext cx="10515600" cy="4711743"/>
          </a:xfrm>
          <a:ln>
            <a:solidFill>
              <a:schemeClr val="tx1"/>
            </a:solidFill>
          </a:ln>
        </p:spPr>
        <p:txBody>
          <a:bodyPr vert="horz" lIns="91440" tIns="45720" rIns="91440" bIns="45720" rtlCol="0" anchor="t">
            <a:normAutofit/>
          </a:bodyPr>
          <a:lstStyle/>
          <a:p>
            <a:r>
              <a:rPr lang="en-US" dirty="0">
                <a:ea typeface="+mn-lt"/>
                <a:cs typeface="+mn-lt"/>
              </a:rPr>
              <a:t>Usage of a system to provide nonchemical and organic solutions to help the crop rotation in Sri Lanka.</a:t>
            </a:r>
            <a:endParaRPr lang="en-US" dirty="0">
              <a:cs typeface="Calibri" panose="020F0502020204030204"/>
            </a:endParaRPr>
          </a:p>
          <a:p>
            <a:r>
              <a:rPr lang="en-US" dirty="0">
                <a:ea typeface="+mn-lt"/>
                <a:cs typeface="+mn-lt"/>
              </a:rPr>
              <a:t>Identifying the pests through the augmented reality and provide the traditional and organic solutions.</a:t>
            </a:r>
            <a:endParaRPr lang="en-US" dirty="0"/>
          </a:p>
          <a:p>
            <a:r>
              <a:rPr lang="en-US" dirty="0">
                <a:ea typeface="Calibri"/>
                <a:cs typeface="Calibri"/>
              </a:rPr>
              <a:t>Create a model to provide the most suitable solutions based on the user surrounding data.</a:t>
            </a:r>
            <a:endParaRPr lang="en-US" dirty="0">
              <a:cs typeface="Calibri"/>
            </a:endParaRPr>
          </a:p>
          <a:p>
            <a:r>
              <a:rPr lang="en-US" dirty="0">
                <a:cs typeface="Calibri"/>
              </a:rPr>
              <a:t>Creation functionality to self-optimize the dataset based on the usage of the application</a:t>
            </a:r>
            <a:endParaRPr lang="en-US" dirty="0">
              <a:ea typeface="Calibri"/>
              <a:cs typeface="Calibri"/>
            </a:endParaRPr>
          </a:p>
          <a:p>
            <a:r>
              <a:rPr lang="en-US" dirty="0">
                <a:cs typeface="Calibri"/>
              </a:rPr>
              <a:t>Deploy the flask server and the react native in the cloud environment.</a:t>
            </a:r>
            <a:endParaRPr lang="en-US" dirty="0">
              <a:ea typeface="Calibri"/>
              <a:cs typeface="Calibri"/>
            </a:endParaRPr>
          </a:p>
          <a:p>
            <a:endParaRPr lang="en-US" dirty="0">
              <a:ea typeface="Calibri"/>
              <a:cs typeface="Calibri"/>
            </a:endParaRPr>
          </a:p>
          <a:p>
            <a:endParaRPr lang="en-US">
              <a:ea typeface="Calibri" panose="020F0502020204030204"/>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latin typeface="Cambria"/>
              </a:rPr>
              <a:t>05/23/2023</a:t>
            </a:r>
            <a:endParaRPr lang="en-US" sz="1200" b="1">
              <a:solidFill>
                <a:prstClr val="black"/>
              </a:solidFill>
              <a:latin typeface="Cambria"/>
            </a:endParaRPr>
          </a:p>
        </p:txBody>
      </p:sp>
    </p:spTree>
    <p:extLst>
      <p:ext uri="{BB962C8B-B14F-4D97-AF65-F5344CB8AC3E}">
        <p14:creationId xmlns:p14="http://schemas.microsoft.com/office/powerpoint/2010/main" val="371987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IT20151874 | </a:t>
            </a:r>
            <a:r>
              <a:rPr lang="en-GB" sz="4000" b="1" err="1">
                <a:latin typeface="Adobe Devanagari"/>
                <a:ea typeface="Cambria"/>
              </a:rPr>
              <a:t>Waththaladeniya</a:t>
            </a:r>
            <a:r>
              <a:rPr lang="en-GB" sz="4000" b="1">
                <a:latin typeface="Adobe Devanagari"/>
                <a:ea typeface="Cambria"/>
              </a:rPr>
              <a:t> N.M</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542335"/>
          </a:xfrm>
        </p:spPr>
        <p:txBody>
          <a:bodyPr anchor="b">
            <a:normAutofit/>
          </a:bodyPr>
          <a:lstStyle/>
          <a:p>
            <a:pPr algn="l">
              <a:lnSpc>
                <a:spcPct val="100000"/>
              </a:lnSpc>
            </a:pPr>
            <a:r>
              <a:rPr lang="en-US" sz="1600"/>
              <a:t>Bachelor of Science (Hons) in Information Technology Specializing in Software Engineering</a:t>
            </a:r>
          </a:p>
        </p:txBody>
      </p:sp>
      <p:sp>
        <p:nvSpPr>
          <p:cNvPr id="4" name="Rectangle 3">
            <a:extLst>
              <a:ext uri="{FF2B5EF4-FFF2-40B4-BE49-F238E27FC236}">
                <a16:creationId xmlns:a16="http://schemas.microsoft.com/office/drawing/2014/main" id="{70334256-1696-4F01-85EB-5BFBBE144EF6}"/>
              </a:ext>
            </a:extLst>
          </p:cNvPr>
          <p:cNvSpPr/>
          <p:nvPr/>
        </p:nvSpPr>
        <p:spPr>
          <a:xfrm>
            <a:off x="2687817" y="6338659"/>
            <a:ext cx="7297150" cy="519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19</a:t>
            </a:fld>
            <a:endParaRPr lang="en-US">
              <a:solidFill>
                <a:prstClr val="black"/>
              </a:solidFill>
              <a:latin typeface="Cambria"/>
            </a:endParaRPr>
          </a:p>
        </p:txBody>
      </p:sp>
      <p:pic>
        <p:nvPicPr>
          <p:cNvPr id="7" name="Picture 9">
            <a:extLst>
              <a:ext uri="{FF2B5EF4-FFF2-40B4-BE49-F238E27FC236}">
                <a16:creationId xmlns:a16="http://schemas.microsoft.com/office/drawing/2014/main" id="{46A0B298-6BC2-9A08-B724-D759E5319887}"/>
              </a:ext>
            </a:extLst>
          </p:cNvPr>
          <p:cNvPicPr>
            <a:picLocks noChangeAspect="1"/>
          </p:cNvPicPr>
          <p:nvPr/>
        </p:nvPicPr>
        <p:blipFill rotWithShape="1">
          <a:blip r:embed="rId4"/>
          <a:srcRect t="8437" r="330" b="15484"/>
          <a:stretch/>
        </p:blipFill>
        <p:spPr>
          <a:xfrm>
            <a:off x="9613900" y="393700"/>
            <a:ext cx="2062863" cy="2102328"/>
          </a:xfrm>
          <a:prstGeom prst="rect">
            <a:avLst/>
          </a:prstGeom>
        </p:spPr>
      </p:pic>
    </p:spTree>
    <p:extLst>
      <p:ext uri="{BB962C8B-B14F-4D97-AF65-F5344CB8AC3E}">
        <p14:creationId xmlns:p14="http://schemas.microsoft.com/office/powerpoint/2010/main" val="383479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2</a:t>
            </a:fld>
            <a:endParaRPr lang="en-US">
              <a:solidFill>
                <a:prstClr val="black"/>
              </a:solidFill>
              <a:latin typeface="Cambria"/>
            </a:endParaRPr>
          </a:p>
        </p:txBody>
      </p:sp>
      <p:sp>
        <p:nvSpPr>
          <p:cNvPr id="2" name="Title 1">
            <a:extLst>
              <a:ext uri="{FF2B5EF4-FFF2-40B4-BE49-F238E27FC236}">
                <a16:creationId xmlns:a16="http://schemas.microsoft.com/office/drawing/2014/main" id="{A2853640-C45B-AD79-021B-8793BD75E4B0}"/>
              </a:ext>
            </a:extLst>
          </p:cNvPr>
          <p:cNvSpPr txBox="1">
            <a:spLocks/>
          </p:cNvSpPr>
          <p:nvPr/>
        </p:nvSpPr>
        <p:spPr>
          <a:xfrm>
            <a:off x="504825" y="-3800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Objectives</a:t>
            </a:r>
          </a:p>
        </p:txBody>
      </p:sp>
      <p:sp>
        <p:nvSpPr>
          <p:cNvPr id="7" name="Content Placeholder 2">
            <a:extLst>
              <a:ext uri="{FF2B5EF4-FFF2-40B4-BE49-F238E27FC236}">
                <a16:creationId xmlns:a16="http://schemas.microsoft.com/office/drawing/2014/main" id="{CDC17A94-275D-C6B3-2824-4E4AE1D38E36}"/>
              </a:ext>
            </a:extLst>
          </p:cNvPr>
          <p:cNvSpPr txBox="1">
            <a:spLocks/>
          </p:cNvSpPr>
          <p:nvPr/>
        </p:nvSpPr>
        <p:spPr>
          <a:xfrm>
            <a:off x="838200" y="1733749"/>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a:cs typeface="Calibri" panose="020F0502020204030204"/>
            </a:endParaRPr>
          </a:p>
        </p:txBody>
      </p:sp>
      <p:sp>
        <p:nvSpPr>
          <p:cNvPr id="8" name="Content Placeholder 7">
            <a:extLst>
              <a:ext uri="{FF2B5EF4-FFF2-40B4-BE49-F238E27FC236}">
                <a16:creationId xmlns:a16="http://schemas.microsoft.com/office/drawing/2014/main" id="{6623FD4E-A016-2CB4-5388-B865860C124D}"/>
              </a:ext>
            </a:extLst>
          </p:cNvPr>
          <p:cNvSpPr>
            <a:spLocks noGrp="1"/>
          </p:cNvSpPr>
          <p:nvPr>
            <p:ph idx="1"/>
          </p:nvPr>
        </p:nvSpPr>
        <p:spPr>
          <a:xfrm>
            <a:off x="466725" y="1149350"/>
            <a:ext cx="11372850" cy="5132388"/>
          </a:xfrm>
          <a:ln>
            <a:solidFill>
              <a:schemeClr val="tx1"/>
            </a:solidFill>
          </a:ln>
        </p:spPr>
        <p:txBody>
          <a:bodyPr vert="horz" lIns="91440" tIns="45720" rIns="91440" bIns="45720" rtlCol="0" anchor="t">
            <a:normAutofit/>
          </a:bodyPr>
          <a:lstStyle/>
          <a:p>
            <a:r>
              <a:rPr lang="en-US" b="1">
                <a:cs typeface="Calibri"/>
              </a:rPr>
              <a:t>Specific Objective</a:t>
            </a:r>
            <a:r>
              <a:rPr lang="en-US">
                <a:cs typeface="Calibri"/>
              </a:rPr>
              <a:t>: The main objective of this system is to provide the opportunity for the stakeholders to create their crop rotation plan with the help analysis of soil, climate and pests and also provide other agriculture supports. </a:t>
            </a:r>
          </a:p>
          <a:p>
            <a:endParaRPr lang="en-US">
              <a:cs typeface="Calibri"/>
            </a:endParaRPr>
          </a:p>
          <a:p>
            <a:r>
              <a:rPr lang="en-US" b="1">
                <a:cs typeface="Calibri"/>
              </a:rPr>
              <a:t>Sub Objective : </a:t>
            </a:r>
          </a:p>
          <a:p>
            <a:pPr lvl="1"/>
            <a:r>
              <a:rPr lang="en-US">
                <a:cs typeface="Calibri"/>
              </a:rPr>
              <a:t>Gather soil data using IoT device and use it as parameters in an algorithm</a:t>
            </a:r>
          </a:p>
          <a:p>
            <a:pPr lvl="1"/>
            <a:r>
              <a:rPr lang="en-US">
                <a:cs typeface="Calibri"/>
              </a:rPr>
              <a:t>Identify the pests and diseases based on the provided image and provide solutions through an algorithm.</a:t>
            </a:r>
          </a:p>
          <a:p>
            <a:pPr lvl="1"/>
            <a:r>
              <a:rPr lang="en-US">
                <a:cs typeface="Calibri"/>
              </a:rPr>
              <a:t>Gather climate data using IoT device and use it as a parameters in an algorithm</a:t>
            </a:r>
          </a:p>
          <a:p>
            <a:pPr lvl="1"/>
            <a:endParaRPr lang="en-US" b="1">
              <a:cs typeface="Calibri"/>
            </a:endParaRPr>
          </a:p>
        </p:txBody>
      </p:sp>
      <p:sp>
        <p:nvSpPr>
          <p:cNvPr id="3" name="TextBox 2">
            <a:extLst>
              <a:ext uri="{FF2B5EF4-FFF2-40B4-BE49-F238E27FC236}">
                <a16:creationId xmlns:a16="http://schemas.microsoft.com/office/drawing/2014/main" id="{0620AFE5-01A1-3431-2F1C-9FD417FD2E67}"/>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70899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Problem</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20516"/>
            <a:ext cx="7297150" cy="537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
        <p:nvSpPr>
          <p:cNvPr id="5" name="Content Placeholder 4">
            <a:extLst>
              <a:ext uri="{FF2B5EF4-FFF2-40B4-BE49-F238E27FC236}">
                <a16:creationId xmlns:a16="http://schemas.microsoft.com/office/drawing/2014/main" id="{AB5CE2B4-0DDC-AE87-B30F-5BEE03CAF536}"/>
              </a:ext>
            </a:extLst>
          </p:cNvPr>
          <p:cNvSpPr>
            <a:spLocks noGrp="1"/>
          </p:cNvSpPr>
          <p:nvPr>
            <p:ph idx="1"/>
          </p:nvPr>
        </p:nvSpPr>
        <p:spPr/>
        <p:txBody>
          <a:bodyPr vert="horz" lIns="91440" tIns="45720" rIns="91440" bIns="45720" rtlCol="0" anchor="t">
            <a:normAutofit/>
          </a:bodyPr>
          <a:lstStyle/>
          <a:p>
            <a:r>
              <a:rPr lang="en-US">
                <a:cs typeface="Calibri"/>
              </a:rPr>
              <a:t>Target problem - </a:t>
            </a:r>
          </a:p>
          <a:p>
            <a:pPr lvl="1"/>
            <a:r>
              <a:rPr lang="en-US">
                <a:cs typeface="Calibri"/>
              </a:rPr>
              <a:t>Current marketplace does not contain a way to identify the real time weather like humidity and temperature using IOT device and get the suitable crop and various information about the crop.</a:t>
            </a:r>
          </a:p>
          <a:p>
            <a:pPr>
              <a:buFont typeface="Arial"/>
              <a:buChar char="•"/>
            </a:pPr>
            <a:r>
              <a:rPr lang="en-US">
                <a:latin typeface="Calibri"/>
                <a:cs typeface="Arial"/>
              </a:rPr>
              <a:t>Propose system</a:t>
            </a:r>
            <a:r>
              <a:rPr lang="en-US">
                <a:latin typeface="Arial"/>
                <a:cs typeface="Arial"/>
              </a:rPr>
              <a:t> - </a:t>
            </a:r>
          </a:p>
          <a:p>
            <a:pPr marL="971550" lvl="1" indent="-285750">
              <a:buFont typeface="Arial"/>
              <a:buChar char="•"/>
            </a:pPr>
            <a:r>
              <a:rPr lang="en-US">
                <a:latin typeface="Calibri"/>
                <a:cs typeface="Arial"/>
              </a:rPr>
              <a:t>To develop a system which can identify suitable crop based on the area weather condition and give various information about crops.</a:t>
            </a:r>
          </a:p>
        </p:txBody>
      </p:sp>
    </p:spTree>
    <p:extLst>
      <p:ext uri="{BB962C8B-B14F-4D97-AF65-F5344CB8AC3E}">
        <p14:creationId xmlns:p14="http://schemas.microsoft.com/office/powerpoint/2010/main" val="3179865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cs typeface="Calibri Light"/>
              </a:rPr>
              <a:t>Current progress</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83557" y="1499054"/>
            <a:ext cx="10092541" cy="4351338"/>
          </a:xfrm>
          <a:ln>
            <a:solidFill>
              <a:schemeClr val="tx1"/>
            </a:solidFill>
          </a:ln>
        </p:spPr>
        <p:txBody>
          <a:bodyPr vert="horz" lIns="91440" tIns="45720" rIns="91440" bIns="45720" rtlCol="0" anchor="t">
            <a:normAutofit/>
          </a:bodyPr>
          <a:lstStyle/>
          <a:p>
            <a:pPr marL="12065" marR="267335" indent="0">
              <a:spcBef>
                <a:spcPts val="105"/>
              </a:spcBef>
              <a:buNone/>
            </a:pPr>
            <a:endParaRPr lang="en-US">
              <a:ea typeface="+mn-lt"/>
              <a:cs typeface="+mn-lt"/>
            </a:endParaRPr>
          </a:p>
          <a:p>
            <a:pPr marL="355600" marR="267335" indent="-343535">
              <a:lnSpc>
                <a:spcPct val="100000"/>
              </a:lnSpc>
              <a:spcBef>
                <a:spcPts val="105"/>
              </a:spcBef>
              <a:buClr>
                <a:srgbClr val="8AD0D6"/>
              </a:buClr>
            </a:pPr>
            <a:r>
              <a:rPr lang="en-US">
                <a:ea typeface="+mn-lt"/>
                <a:cs typeface="+mn-lt"/>
              </a:rPr>
              <a:t>Configure IOT device to identify the weather condition like temperature and humidity.</a:t>
            </a:r>
          </a:p>
          <a:p>
            <a:pPr marL="355600" marR="267335" indent="-343535">
              <a:lnSpc>
                <a:spcPct val="100000"/>
              </a:lnSpc>
              <a:spcBef>
                <a:spcPts val="105"/>
              </a:spcBef>
            </a:pPr>
            <a:r>
              <a:rPr lang="en-US">
                <a:cs typeface="Calibri"/>
              </a:rPr>
              <a:t>Trained data model using decision tree algorithm to recommend the crop based on the weather data.</a:t>
            </a:r>
          </a:p>
          <a:p>
            <a:r>
              <a:rPr lang="en-US">
                <a:cs typeface="Calibri"/>
              </a:rPr>
              <a:t>Implemented the trained model in flask server.</a:t>
            </a:r>
          </a:p>
          <a:p>
            <a:r>
              <a:rPr lang="en-US">
                <a:cs typeface="Calibri"/>
              </a:rPr>
              <a:t>Implemented the react native mobile app to display most suitable crop.</a:t>
            </a:r>
          </a:p>
          <a:p>
            <a:pPr marL="0" indent="0">
              <a:buNone/>
            </a:pPr>
            <a:endParaRPr lang="en-US">
              <a:cs typeface="Calibri"/>
            </a:endParaRPr>
          </a:p>
          <a:p>
            <a:endParaRPr lang="en-US">
              <a:cs typeface="Calibri"/>
            </a:endParaRP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a:p>
        </p:txBody>
      </p:sp>
    </p:spTree>
    <p:extLst>
      <p:ext uri="{BB962C8B-B14F-4D97-AF65-F5344CB8AC3E}">
        <p14:creationId xmlns:p14="http://schemas.microsoft.com/office/powerpoint/2010/main" val="145082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si-LK" err="1">
                <a:cs typeface="Iskoola Pota"/>
              </a:rPr>
              <a:t>Next</a:t>
            </a:r>
            <a:r>
              <a:rPr lang="si-LK">
                <a:cs typeface="Iskoola Pota"/>
              </a:rPr>
              <a:t> </a:t>
            </a:r>
            <a:r>
              <a:rPr lang="si-LK" err="1">
                <a:cs typeface="Iskoola Pota"/>
              </a:rPr>
              <a:t>Expected</a:t>
            </a:r>
            <a:r>
              <a:rPr lang="si-LK">
                <a:cs typeface="Iskoola Pota"/>
              </a:rPr>
              <a:t> </a:t>
            </a:r>
            <a:r>
              <a:rPr lang="si-LK" err="1">
                <a:cs typeface="Iskoola Pota"/>
              </a:rPr>
              <a:t>progress</a:t>
            </a:r>
            <a:r>
              <a:rPr lang="si-LK">
                <a:cs typeface="Iskoola Pota"/>
              </a:rPr>
              <a:t> (100% </a:t>
            </a:r>
            <a:r>
              <a:rPr lang="si-LK" err="1">
                <a:cs typeface="Iskoola Pota"/>
              </a:rPr>
              <a:t>completion</a:t>
            </a:r>
            <a:r>
              <a:rPr lang="si-LK">
                <a:cs typeface="Iskoola Pota"/>
              </a:rPr>
              <a:t>) IT20151874 </a:t>
            </a:r>
            <a:endParaRPr lang="en-US"/>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pPr>
              <a:lnSpc>
                <a:spcPct val="100000"/>
              </a:lnSpc>
              <a:spcBef>
                <a:spcPts val="0"/>
              </a:spcBef>
              <a:buFont typeface="Arial MT,Sans-Serif" panose="020B0604020202020204" pitchFamily="34" charset="0"/>
            </a:pPr>
            <a:r>
              <a:rPr lang="en-US">
                <a:ea typeface="+mn-lt"/>
                <a:cs typeface="+mn-lt"/>
              </a:rPr>
              <a:t>Integrate IOT data with application.</a:t>
            </a:r>
          </a:p>
          <a:p>
            <a:pPr>
              <a:lnSpc>
                <a:spcPct val="100000"/>
              </a:lnSpc>
              <a:spcBef>
                <a:spcPts val="0"/>
              </a:spcBef>
              <a:buFont typeface="Arial MT,Sans-Serif" panose="020B0604020202020204" pitchFamily="34" charset="0"/>
            </a:pPr>
            <a:r>
              <a:rPr lang="en-US">
                <a:ea typeface="+mn-lt"/>
                <a:cs typeface="+mn-lt"/>
              </a:rPr>
              <a:t>Improve the model using new parameters like, rainfall and wind.</a:t>
            </a:r>
          </a:p>
          <a:p>
            <a:pPr>
              <a:lnSpc>
                <a:spcPct val="100000"/>
              </a:lnSpc>
              <a:spcBef>
                <a:spcPts val="0"/>
              </a:spcBef>
              <a:buFont typeface="Arial MT,Sans-Serif" panose="020B0604020202020204" pitchFamily="34" charset="0"/>
            </a:pPr>
            <a:r>
              <a:rPr lang="en-US">
                <a:ea typeface="+mn-lt"/>
                <a:cs typeface="+mn-lt"/>
              </a:rPr>
              <a:t>Need to train data model to get various information of crop</a:t>
            </a:r>
          </a:p>
          <a:p>
            <a:pPr>
              <a:lnSpc>
                <a:spcPct val="100000"/>
              </a:lnSpc>
              <a:spcBef>
                <a:spcPts val="0"/>
              </a:spcBef>
              <a:buFont typeface="Arial MT,Sans-Serif" panose="020B0604020202020204" pitchFamily="34" charset="0"/>
              <a:buChar char="•"/>
            </a:pPr>
            <a:r>
              <a:rPr lang="en-US">
                <a:ea typeface="+mn-lt"/>
                <a:cs typeface="+mn-lt"/>
              </a:rPr>
              <a:t>Need to provide solution to reduce the impact on weather changes.</a:t>
            </a:r>
          </a:p>
          <a:p>
            <a:pPr>
              <a:lnSpc>
                <a:spcPct val="100000"/>
              </a:lnSpc>
              <a:spcBef>
                <a:spcPts val="0"/>
              </a:spcBef>
              <a:buFont typeface="Arial MT,Sans-Serif" panose="020B0604020202020204" pitchFamily="34" charset="0"/>
              <a:buChar char="•"/>
            </a:pPr>
            <a:endParaRPr lang="en-US">
              <a:cs typeface="Calibri" panose="020F0502020204030204"/>
            </a:endParaRPr>
          </a:p>
          <a:p>
            <a:pPr marL="0" indent="0">
              <a:lnSpc>
                <a:spcPct val="100000"/>
              </a:lnSpc>
              <a:spcBef>
                <a:spcPts val="0"/>
              </a:spcBef>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288079"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359571" y="6400866"/>
            <a:ext cx="1066800" cy="461665"/>
          </a:xfrm>
          <a:prstGeom prst="rect">
            <a:avLst/>
          </a:prstGeom>
          <a:noFill/>
        </p:spPr>
        <p:txBody>
          <a:bodyPr wrap="square" lIns="91440" tIns="45720" rIns="91440" bIns="45720" rtlCol="0" anchor="t">
            <a:spAutoFit/>
          </a:bodyPr>
          <a:lstStyle/>
          <a:p>
            <a:r>
              <a:rPr lang="en-US" sz="1200" b="1">
                <a:solidFill>
                  <a:prstClr val="black"/>
                </a:solidFill>
                <a:ea typeface="+mn-lt"/>
                <a:cs typeface="+mn-lt"/>
              </a:rPr>
              <a:t>05/23/2023</a:t>
            </a:r>
            <a:endParaRPr lang="en-US" sz="1200">
              <a:solidFill>
                <a:prstClr val="black"/>
              </a:solidFill>
              <a:ea typeface="+mn-lt"/>
              <a:cs typeface="+mn-lt"/>
            </a:endParaRPr>
          </a:p>
          <a:p>
            <a:endParaRPr lang="en-US" sz="1200" b="1">
              <a:latin typeface="Cambria"/>
              <a:ea typeface="Cambria"/>
            </a:endParaRPr>
          </a:p>
        </p:txBody>
      </p:sp>
    </p:spTree>
    <p:extLst>
      <p:ext uri="{BB962C8B-B14F-4D97-AF65-F5344CB8AC3E}">
        <p14:creationId xmlns:p14="http://schemas.microsoft.com/office/powerpoint/2010/main" val="59500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3</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Proposed System Overview Diagram</a:t>
            </a:r>
          </a:p>
        </p:txBody>
      </p:sp>
      <p:pic>
        <p:nvPicPr>
          <p:cNvPr id="10" name="Picture 9" descr="Graphical user interface, application&#10;&#10;Description automatically generated">
            <a:extLst>
              <a:ext uri="{FF2B5EF4-FFF2-40B4-BE49-F238E27FC236}">
                <a16:creationId xmlns:a16="http://schemas.microsoft.com/office/drawing/2014/main" id="{F5479D32-D110-7C54-5C7D-9A063CA74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370" y="774666"/>
            <a:ext cx="6816364" cy="5718209"/>
          </a:xfrm>
          <a:prstGeom prst="rect">
            <a:avLst/>
          </a:prstGeom>
        </p:spPr>
      </p:pic>
      <p:sp>
        <p:nvSpPr>
          <p:cNvPr id="7" name="TextBox 6">
            <a:extLst>
              <a:ext uri="{FF2B5EF4-FFF2-40B4-BE49-F238E27FC236}">
                <a16:creationId xmlns:a16="http://schemas.microsoft.com/office/drawing/2014/main" id="{2163E2F8-1A57-4CFF-B9F3-83D90CD86A83}"/>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338024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4</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System Applications</a:t>
            </a:r>
          </a:p>
        </p:txBody>
      </p:sp>
      <p:pic>
        <p:nvPicPr>
          <p:cNvPr id="21" name="Picture 20" descr="A screen shot of a phone&#10;&#10;Description automatically generated with medium confidence">
            <a:extLst>
              <a:ext uri="{FF2B5EF4-FFF2-40B4-BE49-F238E27FC236}">
                <a16:creationId xmlns:a16="http://schemas.microsoft.com/office/drawing/2014/main" id="{FAE85523-9ED0-8388-DFBA-1978D2D2E6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00" t="9752" r="5343" b="-824"/>
          <a:stretch/>
        </p:blipFill>
        <p:spPr>
          <a:xfrm>
            <a:off x="3209622" y="1083016"/>
            <a:ext cx="2565906" cy="5287259"/>
          </a:xfrm>
          <a:prstGeom prst="rect">
            <a:avLst/>
          </a:prstGeom>
        </p:spPr>
      </p:pic>
      <p:pic>
        <p:nvPicPr>
          <p:cNvPr id="11" name="Picture 10" descr="A screenshot of a cell phone&#10;&#10;Description automatically generated with medium confidence">
            <a:extLst>
              <a:ext uri="{FF2B5EF4-FFF2-40B4-BE49-F238E27FC236}">
                <a16:creationId xmlns:a16="http://schemas.microsoft.com/office/drawing/2014/main" id="{F32F3687-1D36-37C2-5F86-83C9927165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2" t="8889" r="3011" b="444"/>
          <a:stretch/>
        </p:blipFill>
        <p:spPr>
          <a:xfrm>
            <a:off x="855382" y="1561153"/>
            <a:ext cx="2077620" cy="4198622"/>
          </a:xfrm>
          <a:prstGeom prst="rect">
            <a:avLst/>
          </a:prstGeom>
        </p:spPr>
      </p:pic>
      <p:sp>
        <p:nvSpPr>
          <p:cNvPr id="16" name="TextBox 15">
            <a:extLst>
              <a:ext uri="{FF2B5EF4-FFF2-40B4-BE49-F238E27FC236}">
                <a16:creationId xmlns:a16="http://schemas.microsoft.com/office/drawing/2014/main" id="{99504F82-58EB-1A8D-41CB-F57BE2A9014E}"/>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05/23/2023</a:t>
            </a:r>
          </a:p>
        </p:txBody>
      </p:sp>
      <p:pic>
        <p:nvPicPr>
          <p:cNvPr id="6" name="Picture 5" descr="A screenshot of a cell phone&#10;&#10;Description automatically generated">
            <a:extLst>
              <a:ext uri="{FF2B5EF4-FFF2-40B4-BE49-F238E27FC236}">
                <a16:creationId xmlns:a16="http://schemas.microsoft.com/office/drawing/2014/main" id="{0E91C182-FC99-1260-58F5-580A756CE0F8}"/>
              </a:ext>
            </a:extLst>
          </p:cNvPr>
          <p:cNvPicPr>
            <a:picLocks noChangeAspect="1"/>
          </p:cNvPicPr>
          <p:nvPr/>
        </p:nvPicPr>
        <p:blipFill>
          <a:blip r:embed="rId6"/>
          <a:stretch>
            <a:fillRect/>
          </a:stretch>
        </p:blipFill>
        <p:spPr>
          <a:xfrm>
            <a:off x="6119940" y="1165655"/>
            <a:ext cx="2258717" cy="4897394"/>
          </a:xfrm>
          <a:prstGeom prst="rect">
            <a:avLst/>
          </a:prstGeom>
        </p:spPr>
      </p:pic>
      <p:pic>
        <p:nvPicPr>
          <p:cNvPr id="7" name="Picture 6" descr="A bug on a plant&#10;&#10;Description automatically generated">
            <a:extLst>
              <a:ext uri="{FF2B5EF4-FFF2-40B4-BE49-F238E27FC236}">
                <a16:creationId xmlns:a16="http://schemas.microsoft.com/office/drawing/2014/main" id="{DC655118-8C7C-912D-C4CE-8944965F9AC7}"/>
              </a:ext>
            </a:extLst>
          </p:cNvPr>
          <p:cNvPicPr>
            <a:picLocks noChangeAspect="1"/>
          </p:cNvPicPr>
          <p:nvPr/>
        </p:nvPicPr>
        <p:blipFill>
          <a:blip r:embed="rId7"/>
          <a:stretch>
            <a:fillRect/>
          </a:stretch>
        </p:blipFill>
        <p:spPr>
          <a:xfrm>
            <a:off x="8885727" y="1309816"/>
            <a:ext cx="2256791" cy="4897394"/>
          </a:xfrm>
          <a:prstGeom prst="rect">
            <a:avLst/>
          </a:prstGeom>
        </p:spPr>
      </p:pic>
    </p:spTree>
    <p:extLst>
      <p:ext uri="{BB962C8B-B14F-4D97-AF65-F5344CB8AC3E}">
        <p14:creationId xmlns:p14="http://schemas.microsoft.com/office/powerpoint/2010/main" val="82277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5</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System Applications</a:t>
            </a:r>
          </a:p>
        </p:txBody>
      </p:sp>
      <p:pic>
        <p:nvPicPr>
          <p:cNvPr id="7" name="Picture 6">
            <a:extLst>
              <a:ext uri="{FF2B5EF4-FFF2-40B4-BE49-F238E27FC236}">
                <a16:creationId xmlns:a16="http://schemas.microsoft.com/office/drawing/2014/main" id="{F1713191-1E74-C31D-8A0B-00CBCEB3C212}"/>
              </a:ext>
            </a:extLst>
          </p:cNvPr>
          <p:cNvPicPr>
            <a:picLocks noChangeAspect="1"/>
          </p:cNvPicPr>
          <p:nvPr/>
        </p:nvPicPr>
        <p:blipFill>
          <a:blip r:embed="rId4"/>
          <a:stretch>
            <a:fillRect/>
          </a:stretch>
        </p:blipFill>
        <p:spPr>
          <a:xfrm>
            <a:off x="724128" y="1061884"/>
            <a:ext cx="6772530" cy="3396847"/>
          </a:xfrm>
          <a:prstGeom prst="rect">
            <a:avLst/>
          </a:prstGeom>
        </p:spPr>
      </p:pic>
      <p:pic>
        <p:nvPicPr>
          <p:cNvPr id="23" name="Picture 22">
            <a:extLst>
              <a:ext uri="{FF2B5EF4-FFF2-40B4-BE49-F238E27FC236}">
                <a16:creationId xmlns:a16="http://schemas.microsoft.com/office/drawing/2014/main" id="{25625B82-6E82-4883-E52D-E99697009C51}"/>
              </a:ext>
            </a:extLst>
          </p:cNvPr>
          <p:cNvPicPr>
            <a:picLocks noChangeAspect="1"/>
          </p:cNvPicPr>
          <p:nvPr/>
        </p:nvPicPr>
        <p:blipFill>
          <a:blip r:embed="rId5"/>
          <a:stretch>
            <a:fillRect/>
          </a:stretch>
        </p:blipFill>
        <p:spPr>
          <a:xfrm>
            <a:off x="4110393" y="2184267"/>
            <a:ext cx="7246374" cy="3691122"/>
          </a:xfrm>
          <a:prstGeom prst="rect">
            <a:avLst/>
          </a:prstGeom>
        </p:spPr>
      </p:pic>
      <p:sp>
        <p:nvSpPr>
          <p:cNvPr id="24" name="TextBox 23">
            <a:extLst>
              <a:ext uri="{FF2B5EF4-FFF2-40B4-BE49-F238E27FC236}">
                <a16:creationId xmlns:a16="http://schemas.microsoft.com/office/drawing/2014/main" id="{0DCE20F9-76FB-3B99-9733-B14AFC4501E8}"/>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398098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IT20244552 | Ranasinghe R.A.D.M.</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270193"/>
          </a:xfrm>
        </p:spPr>
        <p:txBody>
          <a:bodyPr anchor="b">
            <a:normAutofit/>
          </a:bodyPr>
          <a:lstStyle/>
          <a:p>
            <a:pPr algn="l">
              <a:lnSpc>
                <a:spcPct val="100000"/>
              </a:lnSpc>
            </a:pPr>
            <a:r>
              <a:rPr lang="en-US" sz="1600"/>
              <a:t>Bachelor of Science (Hons) in Information Technology Specializing in Software Engineering</a:t>
            </a:r>
            <a:endParaRPr lang="en-GB" sz="2000" b="1">
              <a:latin typeface="Cambria (Body)"/>
              <a:ea typeface="Cambria" panose="02040503050406030204" pitchFamily="18" charset="0"/>
            </a:endParaRPr>
          </a:p>
        </p:txBody>
      </p:sp>
      <p:sp>
        <p:nvSpPr>
          <p:cNvPr id="4" name="Rectangle 3">
            <a:extLst>
              <a:ext uri="{FF2B5EF4-FFF2-40B4-BE49-F238E27FC236}">
                <a16:creationId xmlns:a16="http://schemas.microsoft.com/office/drawing/2014/main" id="{70334256-1696-4F01-85EB-5BFBBE144EF6}"/>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6</a:t>
            </a:fld>
            <a:endParaRPr lang="en-US">
              <a:solidFill>
                <a:prstClr val="black"/>
              </a:solidFill>
              <a:latin typeface="Cambria"/>
            </a:endParaRPr>
          </a:p>
        </p:txBody>
      </p:sp>
      <p:pic>
        <p:nvPicPr>
          <p:cNvPr id="11" name="Picture 10">
            <a:extLst>
              <a:ext uri="{FF2B5EF4-FFF2-40B4-BE49-F238E27FC236}">
                <a16:creationId xmlns:a16="http://schemas.microsoft.com/office/drawing/2014/main" id="{EC19EFBD-A601-412D-A8C4-C0D4E7759B3A}"/>
              </a:ext>
            </a:extLst>
          </p:cNvPr>
          <p:cNvPicPr>
            <a:picLocks noChangeAspect="1"/>
          </p:cNvPicPr>
          <p:nvPr/>
        </p:nvPicPr>
        <p:blipFill>
          <a:blip r:embed="rId4" cstate="print">
            <a:extLst>
              <a:ext uri="{28A0092B-C50C-407E-A947-70E740481C1C}">
                <a14:useLocalDpi xmlns:a14="http://schemas.microsoft.com/office/drawing/2010/main" val="0"/>
              </a:ext>
            </a:extLst>
          </a:blip>
          <a:srcRect t="2118" b="2118"/>
          <a:stretch/>
        </p:blipFill>
        <p:spPr>
          <a:xfrm>
            <a:off x="9659833" y="229575"/>
            <a:ext cx="2016334" cy="2574585"/>
          </a:xfrm>
          <a:prstGeom prst="rect">
            <a:avLst/>
          </a:prstGeom>
        </p:spPr>
      </p:pic>
      <p:sp>
        <p:nvSpPr>
          <p:cNvPr id="7" name="TextBox 6">
            <a:extLst>
              <a:ext uri="{FF2B5EF4-FFF2-40B4-BE49-F238E27FC236}">
                <a16:creationId xmlns:a16="http://schemas.microsoft.com/office/drawing/2014/main" id="{883D2105-EE08-86DD-DCDE-5C4C00311D3B}"/>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87335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Problem</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a:normAutofit/>
          </a:bodyPr>
          <a:lstStyle/>
          <a:p>
            <a:r>
              <a:rPr lang="en-US" sz="3800">
                <a:effectLst/>
                <a:latin typeface="TwCenMT"/>
              </a:rPr>
              <a:t>Problem: No existing software solution utilizes precision agriculture data for crop rotation planning.</a:t>
            </a:r>
          </a:p>
          <a:p>
            <a:endParaRPr lang="en-US" sz="3200">
              <a:effectLst/>
              <a:latin typeface="TwCenMT"/>
            </a:endParaRPr>
          </a:p>
          <a:p>
            <a:pPr lvl="1"/>
            <a:r>
              <a:rPr lang="en-US" sz="2600">
                <a:effectLst/>
                <a:latin typeface="TwCenMT"/>
              </a:rPr>
              <a:t>Crop rotation is crucial for soil health, pest management, and maximizing yields.</a:t>
            </a:r>
          </a:p>
          <a:p>
            <a:pPr lvl="1"/>
            <a:r>
              <a:rPr lang="en-US" sz="2600">
                <a:effectLst/>
                <a:latin typeface="TwCenMT"/>
              </a:rPr>
              <a:t>Current agricultural software lacks integrated crop rotation planning capabilities.</a:t>
            </a:r>
          </a:p>
          <a:p>
            <a:pPr lvl="1"/>
            <a:r>
              <a:rPr lang="en-US" sz="2600">
                <a:effectLst/>
                <a:latin typeface="TwCenMT"/>
              </a:rPr>
              <a:t>Farmers manually collect and analyze data, leading to suboptimal decisions and reduced yields.</a:t>
            </a:r>
          </a:p>
          <a:p>
            <a:pPr lvl="1"/>
            <a:endParaRPr lang="en-US" sz="2000">
              <a:latin typeface="TwCenMT"/>
            </a:endParaRPr>
          </a:p>
          <a:p>
            <a:pPr lvl="1"/>
            <a:endParaRPr lang="en-US" sz="2000">
              <a:effectLst/>
              <a:latin typeface="TwCenMT"/>
            </a:endParaRPr>
          </a:p>
        </p:txBody>
      </p:sp>
      <p:sp>
        <p:nvSpPr>
          <p:cNvPr id="8" name="Rectangle 7">
            <a:extLst>
              <a:ext uri="{FF2B5EF4-FFF2-40B4-BE49-F238E27FC236}">
                <a16:creationId xmlns:a16="http://schemas.microsoft.com/office/drawing/2014/main" id="{A39F04B5-0BE2-B238-4D87-0EA57FF683F9}"/>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9" name="TextBox 8">
            <a:extLst>
              <a:ext uri="{FF2B5EF4-FFF2-40B4-BE49-F238E27FC236}">
                <a16:creationId xmlns:a16="http://schemas.microsoft.com/office/drawing/2014/main" id="{EF7B7941-2BA2-D6D2-31D3-01A29EDBDD7D}"/>
              </a:ext>
            </a:extLst>
          </p:cNvPr>
          <p:cNvSpPr txBox="1"/>
          <p:nvPr/>
        </p:nvSpPr>
        <p:spPr>
          <a:xfrm>
            <a:off x="10287000" y="6555085"/>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9477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Target Solution</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Content Placeholder 4">
            <a:extLst>
              <a:ext uri="{FF2B5EF4-FFF2-40B4-BE49-F238E27FC236}">
                <a16:creationId xmlns:a16="http://schemas.microsoft.com/office/drawing/2014/main" id="{F9D3628E-3DCB-D630-8D97-EDBA64064EBC}"/>
              </a:ext>
            </a:extLst>
          </p:cNvPr>
          <p:cNvSpPr>
            <a:spLocks noGrp="1"/>
          </p:cNvSpPr>
          <p:nvPr>
            <p:ph idx="1"/>
          </p:nvPr>
        </p:nvSpPr>
        <p:spPr>
          <a:xfrm>
            <a:off x="838200" y="1825625"/>
            <a:ext cx="10832690" cy="4408027"/>
          </a:xfrm>
        </p:spPr>
        <p:txBody>
          <a:bodyPr>
            <a:normAutofit/>
          </a:bodyPr>
          <a:lstStyle/>
          <a:p>
            <a:r>
              <a:rPr lang="en-US" sz="3800">
                <a:effectLst/>
                <a:latin typeface="TwCenMT"/>
              </a:rPr>
              <a:t>Solution: Develop a software tool that leverages precision agriculture data for optimized crop rotation plans.</a:t>
            </a:r>
            <a:endParaRPr lang="en-US" sz="3200">
              <a:effectLst/>
              <a:latin typeface="TwCenMT"/>
            </a:endParaRPr>
          </a:p>
          <a:p>
            <a:pPr lvl="1"/>
            <a:r>
              <a:rPr lang="en-US" sz="2600">
                <a:effectLst/>
                <a:latin typeface="TwCenMT"/>
              </a:rPr>
              <a:t>Benefits: Improved decision-making, increased productivity, and enhanced sustainability. </a:t>
            </a:r>
          </a:p>
          <a:p>
            <a:pPr lvl="1"/>
            <a:r>
              <a:rPr lang="en-US" sz="2600">
                <a:effectLst/>
                <a:latin typeface="TwCenMT"/>
              </a:rPr>
              <a:t>Factors considered: Soil health, Weather Management, pest management, market demand.</a:t>
            </a:r>
          </a:p>
          <a:p>
            <a:pPr lvl="1"/>
            <a:r>
              <a:rPr lang="en-US" sz="2600">
                <a:effectLst/>
                <a:latin typeface="TwCenMT"/>
              </a:rPr>
              <a:t>Powering efficient and sustainable farming practices through technology.</a:t>
            </a:r>
            <a:endParaRPr lang="en-US" sz="2000">
              <a:latin typeface="TwCenMT"/>
            </a:endParaRPr>
          </a:p>
          <a:p>
            <a:pPr lvl="1"/>
            <a:endParaRPr lang="en-US" sz="2000">
              <a:effectLst/>
              <a:latin typeface="TwCenMT"/>
            </a:endParaRPr>
          </a:p>
        </p:txBody>
      </p:sp>
      <p:sp>
        <p:nvSpPr>
          <p:cNvPr id="3" name="Rectangle 2">
            <a:extLst>
              <a:ext uri="{FF2B5EF4-FFF2-40B4-BE49-F238E27FC236}">
                <a16:creationId xmlns:a16="http://schemas.microsoft.com/office/drawing/2014/main" id="{E5D7382C-65A3-F623-31C9-383C6285CD67}"/>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8" name="TextBox 7">
            <a:extLst>
              <a:ext uri="{FF2B5EF4-FFF2-40B4-BE49-F238E27FC236}">
                <a16:creationId xmlns:a16="http://schemas.microsoft.com/office/drawing/2014/main" id="{7411CF33-E1EB-A70A-46D7-18CDB19241EC}"/>
              </a:ext>
            </a:extLst>
          </p:cNvPr>
          <p:cNvSpPr txBox="1"/>
          <p:nvPr/>
        </p:nvSpPr>
        <p:spPr>
          <a:xfrm>
            <a:off x="10287000" y="6555085"/>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31727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normAutofit/>
          </a:bodyPr>
          <a:lstStyle/>
          <a:p>
            <a:pPr algn="ctr"/>
            <a:r>
              <a:rPr lang="en-GB" sz="4000">
                <a:effectLst/>
              </a:rPr>
              <a:t>CURRENT PROGRESS – IT20244552 (50%) </a:t>
            </a:r>
            <a:r>
              <a:rPr lang="en-US" sz="4000"/>
              <a:t>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409741"/>
            <a:ext cx="10515600" cy="4738395"/>
          </a:xfrm>
          <a:ln>
            <a:solidFill>
              <a:schemeClr val="tx1"/>
            </a:solidFill>
          </a:ln>
        </p:spPr>
        <p:txBody>
          <a:bodyPr vert="horz" lIns="91440" tIns="45720" rIns="91440" bIns="45720" rtlCol="0" anchor="t">
            <a:normAutofit/>
          </a:bodyPr>
          <a:lstStyle/>
          <a:p>
            <a:r>
              <a:rPr lang="en-US" dirty="0">
                <a:ea typeface="+mn-lt"/>
                <a:cs typeface="+mn-lt"/>
              </a:rPr>
              <a:t>Created the crop rotation algorithm to produce the crop rotation plan</a:t>
            </a:r>
          </a:p>
          <a:p>
            <a:pPr marL="0" indent="0">
              <a:buNone/>
            </a:pPr>
            <a:endParaRPr lang="en-US" dirty="0">
              <a:ea typeface="+mn-lt"/>
              <a:cs typeface="+mn-lt"/>
            </a:endParaRPr>
          </a:p>
          <a:p>
            <a:r>
              <a:rPr lang="en-US" dirty="0">
                <a:ea typeface="+mn-lt"/>
                <a:cs typeface="+mn-lt"/>
              </a:rPr>
              <a:t>Implemented the web application that Agri experts are going to use(Admin panel)</a:t>
            </a:r>
          </a:p>
          <a:p>
            <a:pPr marL="0" indent="0">
              <a:buNone/>
            </a:pPr>
            <a:endParaRPr lang="en-US" dirty="0">
              <a:ea typeface="+mn-lt"/>
              <a:cs typeface="+mn-lt"/>
            </a:endParaRPr>
          </a:p>
          <a:p>
            <a:r>
              <a:rPr lang="en-US" dirty="0">
                <a:ea typeface="+mn-lt"/>
                <a:cs typeface="+mn-lt"/>
              </a:rPr>
              <a:t>Implemented a database to store the new dataset</a:t>
            </a:r>
          </a:p>
          <a:p>
            <a:pPr marL="0" indent="0">
              <a:buNone/>
            </a:pPr>
            <a:endParaRPr lang="en-US" dirty="0">
              <a:ea typeface="+mn-lt"/>
              <a:cs typeface="+mn-lt"/>
            </a:endParaRPr>
          </a:p>
          <a:p>
            <a:r>
              <a:rPr lang="en-US" dirty="0">
                <a:ea typeface="+mn-lt"/>
                <a:cs typeface="+mn-lt"/>
              </a:rPr>
              <a:t>Implanted the user interface using ASP.NET</a:t>
            </a:r>
          </a:p>
          <a:p>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p>
          <a:p>
            <a:endParaRPr lang="en-US" dirty="0"/>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5" name="Rectangle 4">
            <a:extLst>
              <a:ext uri="{FF2B5EF4-FFF2-40B4-BE49-F238E27FC236}">
                <a16:creationId xmlns:a16="http://schemas.microsoft.com/office/drawing/2014/main" id="{73D5C8D3-D922-E083-07A5-4CAB988EE605}"/>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8" name="TextBox 7">
            <a:extLst>
              <a:ext uri="{FF2B5EF4-FFF2-40B4-BE49-F238E27FC236}">
                <a16:creationId xmlns:a16="http://schemas.microsoft.com/office/drawing/2014/main" id="{4087E706-DECF-BC64-7FE1-9E22A360BF2A}"/>
              </a:ext>
            </a:extLst>
          </p:cNvPr>
          <p:cNvSpPr txBox="1"/>
          <p:nvPr/>
        </p:nvSpPr>
        <p:spPr>
          <a:xfrm>
            <a:off x="10287000" y="6555085"/>
            <a:ext cx="1066800" cy="276999"/>
          </a:xfrm>
          <a:prstGeom prst="rect">
            <a:avLst/>
          </a:prstGeom>
          <a:noFill/>
        </p:spPr>
        <p:txBody>
          <a:bodyPr wrap="square" rtlCol="0">
            <a:spAutoFit/>
          </a:bodyPr>
          <a:lstStyle/>
          <a:p>
            <a:r>
              <a:rPr lang="en-US" sz="1200" b="1">
                <a:solidFill>
                  <a:prstClr val="black"/>
                </a:solidFill>
                <a:latin typeface="Cambria"/>
              </a:rPr>
              <a:t>05/23/2023</a:t>
            </a:r>
          </a:p>
        </p:txBody>
      </p:sp>
    </p:spTree>
    <p:extLst>
      <p:ext uri="{BB962C8B-B14F-4D97-AF65-F5344CB8AC3E}">
        <p14:creationId xmlns:p14="http://schemas.microsoft.com/office/powerpoint/2010/main" val="187023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aef53a-d342-4d90-a56c-b993878449d2">
      <Terms xmlns="http://schemas.microsoft.com/office/infopath/2007/PartnerControls"/>
    </lcf76f155ced4ddcb4097134ff3c332f>
    <TaxCatchAll xmlns="db72c12f-87a4-44ab-bbc5-4cc8306b15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D4FF63888C64439862580733F918E7" ma:contentTypeVersion="14" ma:contentTypeDescription="Create a new document." ma:contentTypeScope="" ma:versionID="6262c5ec9836f8a787ed62888a069b28">
  <xsd:schema xmlns:xsd="http://www.w3.org/2001/XMLSchema" xmlns:xs="http://www.w3.org/2001/XMLSchema" xmlns:p="http://schemas.microsoft.com/office/2006/metadata/properties" xmlns:ns2="8faef53a-d342-4d90-a56c-b993878449d2" xmlns:ns3="db72c12f-87a4-44ab-bbc5-4cc8306b158a" targetNamespace="http://schemas.microsoft.com/office/2006/metadata/properties" ma:root="true" ma:fieldsID="2f5fb70a03bbdfa70542d3c736ed088f" ns2:_="" ns3:_="">
    <xsd:import namespace="8faef53a-d342-4d90-a56c-b993878449d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ef53a-d342-4d90-a56c-b9938784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1FABE-1420-48EE-82FA-63AD9F5C6912}">
  <ds:schemaRefs>
    <ds:schemaRef ds:uri="http://purl.org/dc/elements/1.1/"/>
    <ds:schemaRef ds:uri="http://schemas.openxmlformats.org/package/2006/metadata/core-properties"/>
    <ds:schemaRef ds:uri="http://www.w3.org/XML/1998/namespace"/>
    <ds:schemaRef ds:uri="61c3a600-abd8-4b3d-ab42-608b68ad0e55"/>
    <ds:schemaRef ds:uri="8009bef5-86a4-4998-ade1-1c20e297e689"/>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8faef53a-d342-4d90-a56c-b993878449d2"/>
    <ds:schemaRef ds:uri="db72c12f-87a4-44ab-bbc5-4cc8306b158a"/>
  </ds:schemaRefs>
</ds:datastoreItem>
</file>

<file path=customXml/itemProps2.xml><?xml version="1.0" encoding="utf-8"?>
<ds:datastoreItem xmlns:ds="http://schemas.openxmlformats.org/officeDocument/2006/customXml" ds:itemID="{2A735BC3-BAF8-4F56-9BCC-369302FEE825}">
  <ds:schemaRefs>
    <ds:schemaRef ds:uri="http://schemas.microsoft.com/sharepoint/v3/contenttype/forms"/>
  </ds:schemaRefs>
</ds:datastoreItem>
</file>

<file path=customXml/itemProps3.xml><?xml version="1.0" encoding="utf-8"?>
<ds:datastoreItem xmlns:ds="http://schemas.openxmlformats.org/officeDocument/2006/customXml" ds:itemID="{E804C70A-AE7A-4908-AD1D-E5D57DA94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ef53a-d342-4d90-a56c-b993878449d2"/>
    <ds:schemaRef ds:uri="db72c12f-87a4-44ab-bbc5-4cc8306b1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1365</Words>
  <Application>Microsoft Office PowerPoint</Application>
  <PresentationFormat>Widescreen</PresentationFormat>
  <Paragraphs>185</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IT20244552 | Ranasinghe R.A.D.M.</vt:lpstr>
      <vt:lpstr>Target Problem</vt:lpstr>
      <vt:lpstr>Target Solution</vt:lpstr>
      <vt:lpstr>CURRENT PROGRESS – IT20244552 (50%)  </vt:lpstr>
      <vt:lpstr>NEXT EXPECTED PROGRESS (100% COMPLETION) IT20244552</vt:lpstr>
      <vt:lpstr>IT20233808 Samarakoon S.M.A.D</vt:lpstr>
      <vt:lpstr>Target Problem </vt:lpstr>
      <vt:lpstr>CURRENT PROGRESS – IT20233808 (50%)  </vt:lpstr>
      <vt:lpstr>NEXT EXPECTED PROGRESS (100% COMPLETION) IT20233808</vt:lpstr>
      <vt:lpstr>IT20224820 | Ihalagedara I.H.U.B</vt:lpstr>
      <vt:lpstr>Target Problem</vt:lpstr>
      <vt:lpstr>CURRENT PROGRESS – IT20224820 (50%)  </vt:lpstr>
      <vt:lpstr>NEXT EXPECTED PROGRESS (100% COMPLETION) IT20224820 </vt:lpstr>
      <vt:lpstr>IT20151874 | Waththaladeniya N.M</vt:lpstr>
      <vt:lpstr>Target Problem</vt:lpstr>
      <vt:lpstr>Current progress</vt:lpstr>
      <vt:lpstr>Next Expected progress (100% completion) IT20151874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Ranasinghe R.A.D.M it20244552</cp:lastModifiedBy>
  <cp:revision>41</cp:revision>
  <dcterms:created xsi:type="dcterms:W3CDTF">2023-03-26T12:26:51Z</dcterms:created>
  <dcterms:modified xsi:type="dcterms:W3CDTF">2023-11-03T01:31:43Z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0x010100F5D4FF63888C64439862580733F918E7</vt:lpwstr>
  </property>
  <property fmtid="{D5CDD505-2E9C-101B-9397-08002B2CF9AE}" pid="3" name="MediaServiceImageTags">
    <vt:lpwstr/>
  </property>
</Properties>
</file>